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5" r:id="rId8"/>
    <p:sldId id="266" r:id="rId9"/>
    <p:sldId id="267" r:id="rId10"/>
    <p:sldId id="260" r:id="rId11"/>
    <p:sldId id="261" r:id="rId12"/>
    <p:sldId id="262" r:id="rId13"/>
  </p:sldIdLst>
  <p:sldSz cx="12801600" cy="7772400"/>
  <p:notesSz cx="12801600" cy="77724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A26"/>
    <a:srgbClr val="0E3B62"/>
    <a:srgbClr val="EF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902" y="28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GAR DULCE HOGAR" userId="1bb039aa0015e9b4" providerId="LiveId" clId="{B7CEE39D-D8F9-4974-9581-140B9CC71EB5}"/>
    <pc:docChg chg="custSel modSld">
      <pc:chgData name="HOGAR DULCE HOGAR" userId="1bb039aa0015e9b4" providerId="LiveId" clId="{B7CEE39D-D8F9-4974-9581-140B9CC71EB5}" dt="2026-04-13T13:49:08.184" v="115" actId="20577"/>
      <pc:docMkLst>
        <pc:docMk/>
      </pc:docMkLst>
      <pc:sldChg chg="modSp mod">
        <pc:chgData name="HOGAR DULCE HOGAR" userId="1bb039aa0015e9b4" providerId="LiveId" clId="{B7CEE39D-D8F9-4974-9581-140B9CC71EB5}" dt="2026-04-10T13:56:06.568" v="48" actId="123"/>
        <pc:sldMkLst>
          <pc:docMk/>
          <pc:sldMk cId="0" sldId="260"/>
        </pc:sldMkLst>
        <pc:spChg chg="mod">
          <ac:chgData name="HOGAR DULCE HOGAR" userId="1bb039aa0015e9b4" providerId="LiveId" clId="{B7CEE39D-D8F9-4974-9581-140B9CC71EB5}" dt="2026-04-10T13:56:06.568" v="48" actId="123"/>
          <ac:spMkLst>
            <pc:docMk/>
            <pc:sldMk cId="0" sldId="260"/>
            <ac:spMk id="2" creationId="{00000000-0000-0000-0000-000000000000}"/>
          </ac:spMkLst>
        </pc:spChg>
      </pc:sldChg>
      <pc:sldChg chg="modSp mod">
        <pc:chgData name="HOGAR DULCE HOGAR" userId="1bb039aa0015e9b4" providerId="LiveId" clId="{B7CEE39D-D8F9-4974-9581-140B9CC71EB5}" dt="2026-04-10T13:55:41.424" v="46" actId="123"/>
        <pc:sldMkLst>
          <pc:docMk/>
          <pc:sldMk cId="0" sldId="261"/>
        </pc:sldMkLst>
        <pc:spChg chg="mod">
          <ac:chgData name="HOGAR DULCE HOGAR" userId="1bb039aa0015e9b4" providerId="LiveId" clId="{B7CEE39D-D8F9-4974-9581-140B9CC71EB5}" dt="2026-04-10T13:55:41.424" v="46" actId="123"/>
          <ac:spMkLst>
            <pc:docMk/>
            <pc:sldMk cId="0" sldId="261"/>
            <ac:spMk id="161" creationId="{00000000-0000-0000-0000-000000000000}"/>
          </ac:spMkLst>
        </pc:spChg>
      </pc:sldChg>
      <pc:sldChg chg="modSp mod">
        <pc:chgData name="HOGAR DULCE HOGAR" userId="1bb039aa0015e9b4" providerId="LiveId" clId="{B7CEE39D-D8F9-4974-9581-140B9CC71EB5}" dt="2026-04-10T13:53:34.845" v="4" actId="1076"/>
        <pc:sldMkLst>
          <pc:docMk/>
          <pc:sldMk cId="0" sldId="262"/>
        </pc:sldMkLst>
        <pc:spChg chg="mod">
          <ac:chgData name="HOGAR DULCE HOGAR" userId="1bb039aa0015e9b4" providerId="LiveId" clId="{B7CEE39D-D8F9-4974-9581-140B9CC71EB5}" dt="2026-04-10T13:53:34.845" v="4" actId="1076"/>
          <ac:spMkLst>
            <pc:docMk/>
            <pc:sldMk cId="0" sldId="262"/>
            <ac:spMk id="2" creationId="{00000000-0000-0000-0000-000000000000}"/>
          </ac:spMkLst>
        </pc:spChg>
      </pc:sldChg>
      <pc:sldChg chg="modSp mod">
        <pc:chgData name="HOGAR DULCE HOGAR" userId="1bb039aa0015e9b4" providerId="LiveId" clId="{B7CEE39D-D8F9-4974-9581-140B9CC71EB5}" dt="2026-04-10T13:59:03.719" v="53" actId="14100"/>
        <pc:sldMkLst>
          <pc:docMk/>
          <pc:sldMk cId="1166406957" sldId="265"/>
        </pc:sldMkLst>
        <pc:picChg chg="mod">
          <ac:chgData name="HOGAR DULCE HOGAR" userId="1bb039aa0015e9b4" providerId="LiveId" clId="{B7CEE39D-D8F9-4974-9581-140B9CC71EB5}" dt="2026-04-10T13:59:03.719" v="53" actId="14100"/>
          <ac:picMkLst>
            <pc:docMk/>
            <pc:sldMk cId="1166406957" sldId="265"/>
            <ac:picMk id="9" creationId="{9CB15F9F-7E83-05A2-1938-9E4C4C2446C6}"/>
          </ac:picMkLst>
        </pc:picChg>
      </pc:sldChg>
      <pc:sldChg chg="modSp mod">
        <pc:chgData name="HOGAR DULCE HOGAR" userId="1bb039aa0015e9b4" providerId="LiveId" clId="{B7CEE39D-D8F9-4974-9581-140B9CC71EB5}" dt="2026-04-13T13:49:08.184" v="115" actId="20577"/>
        <pc:sldMkLst>
          <pc:docMk/>
          <pc:sldMk cId="3214944313" sldId="267"/>
        </pc:sldMkLst>
        <pc:spChg chg="mod">
          <ac:chgData name="HOGAR DULCE HOGAR" userId="1bb039aa0015e9b4" providerId="LiveId" clId="{B7CEE39D-D8F9-4974-9581-140B9CC71EB5}" dt="2026-04-13T13:49:08.184" v="115" actId="20577"/>
          <ac:spMkLst>
            <pc:docMk/>
            <pc:sldMk cId="3214944313" sldId="267"/>
            <ac:spMk id="17" creationId="{110EAAAA-D8E0-FA7E-A05A-CCB2A4645476}"/>
          </ac:spMkLst>
        </pc:spChg>
        <pc:picChg chg="mod">
          <ac:chgData name="HOGAR DULCE HOGAR" userId="1bb039aa0015e9b4" providerId="LiveId" clId="{B7CEE39D-D8F9-4974-9581-140B9CC71EB5}" dt="2026-04-10T13:58:57.414" v="52" actId="14100"/>
          <ac:picMkLst>
            <pc:docMk/>
            <pc:sldMk cId="3214944313" sldId="267"/>
            <ac:picMk id="8" creationId="{664C6FC8-C81D-D97D-7F0D-A1B0FE29411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6F331A-EF4F-FAAA-7E57-2B1C5CEB8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272011"/>
            <a:ext cx="9601200" cy="2705947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E9E58A6-309A-EAFC-C20F-00FF5036B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4082310"/>
            <a:ext cx="9601200" cy="1876530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AD2944-C3DD-A53D-683D-537E866D4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3E5A79-A59B-58EC-8CA4-E5BEB3E56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68A039-5B12-2076-D597-A99C82313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12683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68A1C3-1244-1117-1687-280731A39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EA22199-2DC4-2C8D-3FAA-016A677F0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BC861E-DA45-FAC8-719E-5A34059A0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D62765-B770-1D6B-6C1C-D6AF8B1EB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3775DE-012A-BEB1-0E10-E6E273B87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3456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7AABE3C-505F-631C-5A14-EEB5006B9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61145" y="413808"/>
            <a:ext cx="2760345" cy="65867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89A4419-2291-EF5C-AAC5-BD3855ECF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80110" y="413808"/>
            <a:ext cx="8121015" cy="65867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FCFE62-ACE0-99D0-716B-AFB3A822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E00F36-B37C-EE41-A32F-C6EC98371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65B2FB-665A-8DBA-E197-8C407CB5D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65765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14A26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40080" y="1787652"/>
            <a:ext cx="5568696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92824" y="1787652"/>
            <a:ext cx="5568696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1867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215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88559A-9E61-790B-5C1B-9E15879B6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C890DF-6BDC-FEDB-2250-57CF1AC15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50FE41-B1EF-C6EF-2A9C-2FF5B1D48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68E1BE-D74D-D435-EA27-03223BDB4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298F4F-80EA-74E6-E5C7-D1B623C6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57970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4DCB72-174D-4BFF-D17F-383509E89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443" y="1937704"/>
            <a:ext cx="11041380" cy="3233102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A0E629-8830-E837-C374-3CB75D7D0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3443" y="5201392"/>
            <a:ext cx="11041380" cy="1700212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82000"/>
                  </a:schemeClr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82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D46E37-20CD-DF08-68AE-B7016A95D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9351C9-D142-67BA-D4B4-B0A417D5A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A6B227-C5B6-2ACD-E900-61995A22E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77548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95F8AE-56DE-B9CE-8D0E-918297EA4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8B2007-57B3-9089-2A32-930DBA7E91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0110" y="2069042"/>
            <a:ext cx="5440680" cy="4931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9895AB6-E0D7-FBC2-AB6E-3E3ACF22EB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0810" y="2069042"/>
            <a:ext cx="5440680" cy="4931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4F97148-7980-86AF-E6FA-2AF06D632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665EFF-98C4-B7F6-5DCD-27934EA53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1742F9-A8FF-6014-76FD-A06D8DFE9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10084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82B2EC-64AD-E9F5-C9AA-846C035CE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77" y="413809"/>
            <a:ext cx="11041380" cy="1502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E5839D-81E6-CC92-6397-192C2B5E8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1778" y="1905318"/>
            <a:ext cx="5415676" cy="93376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4707265-7206-C4BF-5287-88BD8F87A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1778" y="2839085"/>
            <a:ext cx="5415676" cy="41758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5026D0F-2C0B-A7F4-1F0E-1467F7E789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80810" y="1905318"/>
            <a:ext cx="5442347" cy="93376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DC846AF-457A-AA67-2A28-FEE3397FB7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0810" y="2839085"/>
            <a:ext cx="5442347" cy="41758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39D496B-9847-FB76-6DA8-CC94D6CD4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09181C7-9926-A151-8D83-7253C2692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15E1C4A-AD1A-2CE6-7A21-C6C6C2F88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13962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F1C173-BE31-3794-B426-1FD045943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86DCB29-19A9-08E1-A9B9-E564DC9AA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C4E47C9-0D03-77ED-9F42-3F6364A25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95FE31D-334D-295F-D2ED-1DAE0E18B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94960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E03CCA1-173A-F919-2D26-1A4FFCB90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646B304-85FA-9A08-B7C6-AEB46D4BB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DBEDF24-4C63-8D1F-A6CA-22428E936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74118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B64564-607A-E767-3A81-CB630E20C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78" y="518160"/>
            <a:ext cx="4128849" cy="181356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FC9573-5AAC-17F3-E135-DEADB428F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347" y="1119082"/>
            <a:ext cx="6480810" cy="5523442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EDC1896-2F54-0517-D2F6-2187FA723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1778" y="2331720"/>
            <a:ext cx="4128849" cy="4319800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7484EA-049B-E963-556D-6D6BAF582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FDE5A4-EBD4-0181-136E-5D3DBEC39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3839A13-A222-7195-E64B-4ED77BC6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4842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C0EB9F-94C9-77C4-4DB9-6EA68639A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78" y="518160"/>
            <a:ext cx="4128849" cy="181356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CB6EA5D-288E-43CA-81AF-A675563188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42347" y="1119082"/>
            <a:ext cx="6480810" cy="5523442"/>
          </a:xfrm>
        </p:spPr>
        <p:txBody>
          <a:bodyPr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543D20-2F87-248F-9016-E81DE6720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1778" y="2331720"/>
            <a:ext cx="4128849" cy="4319800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A745FD5-641E-7E53-FEFF-F4A2E23F1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E31A1E3-CF7E-571A-8423-C1EECFBD4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E879F6D-8BB8-EE2B-0975-A4A4A81D3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53953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C8FD98A-19D7-7A1B-9071-175563DDF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413809"/>
            <a:ext cx="1104138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B40774-48B5-D158-D3F4-BD2E440C4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0110" y="2069042"/>
            <a:ext cx="1104138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DD9B6A-E479-5A75-D3A6-24BFC4897C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110" y="7203864"/>
            <a:ext cx="28803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5CD33D-CED8-F3A7-D1CA-5261D27E1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40530" y="7203864"/>
            <a:ext cx="43205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7EEB9A-E590-2D6A-2C21-8A6B959FCB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1130" y="7203864"/>
            <a:ext cx="28803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206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2.svg"/><Relationship Id="rId4" Type="http://schemas.openxmlformats.org/officeDocument/2006/relationships/image" Target="../media/image4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7.sv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56.svg"/><Relationship Id="rId17" Type="http://schemas.openxmlformats.org/officeDocument/2006/relationships/image" Target="../media/image61.svg"/><Relationship Id="rId2" Type="http://schemas.openxmlformats.org/officeDocument/2006/relationships/image" Target="../media/image46.jpeg"/><Relationship Id="rId16" Type="http://schemas.openxmlformats.org/officeDocument/2006/relationships/image" Target="../media/image6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sv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5" Type="http://schemas.openxmlformats.org/officeDocument/2006/relationships/image" Target="../media/image59.sv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svg"/><Relationship Id="rId14" Type="http://schemas.openxmlformats.org/officeDocument/2006/relationships/image" Target="../media/image5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5" Type="http://schemas.openxmlformats.org/officeDocument/2006/relationships/hyperlink" Target="mailto:contacto@geproc.cl" TargetMode="External"/><Relationship Id="rId4" Type="http://schemas.openxmlformats.org/officeDocument/2006/relationships/hyperlink" Target="http://www.geproc.cl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n 151">
            <a:extLst>
              <a:ext uri="{FF2B5EF4-FFF2-40B4-BE49-F238E27FC236}">
                <a16:creationId xmlns:a16="http://schemas.microsoft.com/office/drawing/2014/main" id="{92C8A111-D115-13BC-507B-0748A246BF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  <p:grpSp>
        <p:nvGrpSpPr>
          <p:cNvPr id="118" name="object 118"/>
          <p:cNvGrpSpPr/>
          <p:nvPr/>
        </p:nvGrpSpPr>
        <p:grpSpPr>
          <a:xfrm>
            <a:off x="6955535" y="0"/>
            <a:ext cx="5846445" cy="4822190"/>
            <a:chOff x="6955535" y="0"/>
            <a:chExt cx="5846445" cy="4822190"/>
          </a:xfrm>
        </p:grpSpPr>
        <p:pic>
          <p:nvPicPr>
            <p:cNvPr id="119" name="object 1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68711" y="2767583"/>
              <a:ext cx="1859279" cy="2054352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40439" y="1743455"/>
              <a:ext cx="1661159" cy="2054352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63655" y="1563624"/>
              <a:ext cx="1837944" cy="2054352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05415" y="1743455"/>
              <a:ext cx="1859279" cy="2054352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28631" y="1563624"/>
              <a:ext cx="1859279" cy="2054352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780520" y="573023"/>
              <a:ext cx="1021079" cy="2054352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603735" y="396240"/>
              <a:ext cx="1197864" cy="2054351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445495" y="573023"/>
              <a:ext cx="1859279" cy="2054352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268711" y="396240"/>
              <a:ext cx="1859279" cy="2054351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110471" y="573023"/>
              <a:ext cx="1859279" cy="2054352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30639" y="396240"/>
              <a:ext cx="1862327" cy="2054351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140439" y="0"/>
              <a:ext cx="1661159" cy="1423415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963655" y="0"/>
              <a:ext cx="1837944" cy="1246631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805415" y="0"/>
              <a:ext cx="1859279" cy="1423415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628631" y="0"/>
              <a:ext cx="1859279" cy="1246631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135367" y="0"/>
              <a:ext cx="1859279" cy="1423415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955535" y="0"/>
              <a:ext cx="1862327" cy="1246631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445495" y="0"/>
              <a:ext cx="1859279" cy="256031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268711" y="0"/>
              <a:ext cx="1859279" cy="79248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110471" y="0"/>
              <a:ext cx="1859279" cy="256031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30639" y="0"/>
              <a:ext cx="1862327" cy="79248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775447" y="0"/>
              <a:ext cx="1859279" cy="256031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595615" y="0"/>
              <a:ext cx="1862327" cy="79248"/>
            </a:xfrm>
            <a:prstGeom prst="rect">
              <a:avLst/>
            </a:prstGeom>
          </p:spPr>
        </p:pic>
      </p:grpSp>
      <p:sp>
        <p:nvSpPr>
          <p:cNvPr id="146" name="object 146"/>
          <p:cNvSpPr txBox="1">
            <a:spLocks noGrp="1"/>
          </p:cNvSpPr>
          <p:nvPr>
            <p:ph type="title"/>
          </p:nvPr>
        </p:nvSpPr>
        <p:spPr>
          <a:xfrm>
            <a:off x="669602" y="2388463"/>
            <a:ext cx="7483798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200" b="1" dirty="0">
                <a:solidFill>
                  <a:srgbClr val="FFFFFF"/>
                </a:solidFill>
                <a:latin typeface="Montserrat" panose="00000500000000000000" pitchFamily="2" charset="0"/>
              </a:rPr>
              <a:t>GESTIÓN DE PROYECTOS DE CONSTRUCCIÓN</a:t>
            </a:r>
            <a:endParaRPr sz="4200" b="1" dirty="0">
              <a:latin typeface="Montserrat" panose="00000500000000000000" pitchFamily="2" charset="0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597073" y="6623322"/>
            <a:ext cx="116084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“Atención</a:t>
            </a:r>
            <a:r>
              <a:rPr sz="2000" spc="-10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personalizada</a:t>
            </a:r>
            <a:r>
              <a:rPr sz="2000" spc="-10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2000" spc="-1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y</a:t>
            </a:r>
            <a:r>
              <a:rPr sz="2000" spc="-1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20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proactiva.</a:t>
            </a:r>
            <a:r>
              <a:rPr sz="2000" spc="-10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Experiencia</a:t>
            </a:r>
            <a:r>
              <a:rPr sz="2000" spc="-10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2000" spc="-1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y</a:t>
            </a:r>
            <a:r>
              <a:rPr sz="2000" spc="-1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20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confianza</a:t>
            </a:r>
            <a:r>
              <a:rPr sz="2000" spc="-10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20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al</a:t>
            </a:r>
            <a:r>
              <a:rPr sz="2000" spc="-1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servicio</a:t>
            </a:r>
            <a:r>
              <a:rPr sz="2000" spc="-10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2000" spc="10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</a:t>
            </a:r>
            <a:r>
              <a:rPr sz="2000" spc="-10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nuestros</a:t>
            </a:r>
            <a:r>
              <a:rPr sz="2000" spc="-1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clientes”.</a:t>
            </a:r>
            <a:endParaRPr sz="2000" dirty="0">
              <a:latin typeface="Montserrat" panose="00000500000000000000" pitchFamily="2" charset="0"/>
              <a:cs typeface="Verdana"/>
            </a:endParaRPr>
          </a:p>
        </p:txBody>
      </p:sp>
      <p:pic>
        <p:nvPicPr>
          <p:cNvPr id="154" name="Gráfico 153">
            <a:extLst>
              <a:ext uri="{FF2B5EF4-FFF2-40B4-BE49-F238E27FC236}">
                <a16:creationId xmlns:a16="http://schemas.microsoft.com/office/drawing/2014/main" id="{DAC3613A-A713-DE9C-537C-B312106AC5D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69602" y="1603794"/>
            <a:ext cx="3826198" cy="7329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FF2B5EF4-FFF2-40B4-BE49-F238E27FC236}">
                <a16:creationId xmlns:a16="http://schemas.microsoft.com/office/drawing/2014/main" id="{30836D9C-9BD7-57D6-06A1-F1F2D59ACE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464741" y="1844636"/>
            <a:ext cx="7030720" cy="4757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100"/>
              </a:lnSpc>
              <a:spcBef>
                <a:spcPts val="100"/>
              </a:spcBef>
            </a:pPr>
            <a:r>
              <a:rPr sz="1400" spc="-3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Soluciones</a:t>
            </a:r>
            <a:r>
              <a:rPr sz="1400" spc="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adaptadas</a:t>
            </a:r>
            <a:r>
              <a:rPr sz="1400" spc="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9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a</a:t>
            </a:r>
            <a:r>
              <a:rPr sz="1400" spc="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empresas</a:t>
            </a:r>
            <a:r>
              <a:rPr sz="1400" spc="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líderes</a:t>
            </a:r>
            <a:r>
              <a:rPr sz="1400" spc="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en</a:t>
            </a:r>
            <a:r>
              <a:rPr sz="1400" spc="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-6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diversos</a:t>
            </a:r>
            <a:r>
              <a:rPr sz="1400" spc="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-7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rubros.</a:t>
            </a:r>
            <a:r>
              <a:rPr sz="1400" spc="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-8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En</a:t>
            </a:r>
            <a:r>
              <a:rPr sz="1400" spc="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GEPROC</a:t>
            </a:r>
            <a:r>
              <a:rPr sz="1400" spc="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construimos</a:t>
            </a:r>
            <a:r>
              <a:rPr sz="1400" spc="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vínculos </a:t>
            </a:r>
            <a:r>
              <a:rPr sz="1400" spc="-5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sólidos</a:t>
            </a:r>
            <a:r>
              <a:rPr sz="1400" spc="-6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9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a</a:t>
            </a:r>
            <a:r>
              <a:rPr sz="1400" spc="-6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través </a:t>
            </a:r>
            <a:r>
              <a:rPr sz="1400" spc="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</a:t>
            </a:r>
            <a:r>
              <a:rPr sz="1400" spc="-6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una</a:t>
            </a:r>
            <a:r>
              <a:rPr sz="1400" spc="-6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gestión</a:t>
            </a:r>
            <a:r>
              <a:rPr sz="1400" spc="-6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personalizada</a:t>
            </a:r>
            <a:r>
              <a:rPr sz="1400" spc="-6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-8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y</a:t>
            </a:r>
            <a:r>
              <a:rPr sz="1400" spc="-6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proactiva.</a:t>
            </a:r>
            <a:endParaRPr sz="1400" dirty="0">
              <a:latin typeface="Montserrat" panose="00000500000000000000" pitchFamily="2" charset="0"/>
              <a:cs typeface="Verdan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4746" y="348197"/>
            <a:ext cx="7993454" cy="1189556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5080">
              <a:lnSpc>
                <a:spcPts val="4200"/>
              </a:lnSpc>
              <a:spcBef>
                <a:spcPts val="740"/>
              </a:spcBef>
            </a:pPr>
            <a:r>
              <a:rPr sz="4800" b="1" dirty="0">
                <a:solidFill>
                  <a:srgbClr val="FFFFFF"/>
                </a:solidFill>
                <a:latin typeface="Montserrat" panose="00000500000000000000" pitchFamily="2" charset="0"/>
              </a:rPr>
              <a:t>CONOCE LOS CLIENTES </a:t>
            </a:r>
            <a:r>
              <a:rPr sz="4800" b="1" dirty="0">
                <a:solidFill>
                  <a:srgbClr val="F14A26"/>
                </a:solidFill>
                <a:latin typeface="Montserrat" panose="00000500000000000000" pitchFamily="2" charset="0"/>
              </a:rPr>
              <a:t>QUE NOS RESPALDAN</a:t>
            </a:r>
          </a:p>
        </p:txBody>
      </p:sp>
      <p:pic>
        <p:nvPicPr>
          <p:cNvPr id="29" name="Gráfico 28">
            <a:extLst>
              <a:ext uri="{FF2B5EF4-FFF2-40B4-BE49-F238E27FC236}">
                <a16:creationId xmlns:a16="http://schemas.microsoft.com/office/drawing/2014/main" id="{CC53BB61-B9E9-E824-BF31-1C455D43337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3727" y="4299394"/>
            <a:ext cx="1219200" cy="1219200"/>
          </a:xfrm>
          <a:prstGeom prst="rect">
            <a:avLst/>
          </a:prstGeom>
        </p:spPr>
      </p:pic>
      <p:pic>
        <p:nvPicPr>
          <p:cNvPr id="32" name="Gráfico 31">
            <a:extLst>
              <a:ext uri="{FF2B5EF4-FFF2-40B4-BE49-F238E27FC236}">
                <a16:creationId xmlns:a16="http://schemas.microsoft.com/office/drawing/2014/main" id="{5F3A5C21-18D2-7D35-CBB3-CAB22093D3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50135" y="4585144"/>
            <a:ext cx="1771650" cy="647700"/>
          </a:xfrm>
          <a:prstGeom prst="rect">
            <a:avLst/>
          </a:prstGeom>
        </p:spPr>
      </p:pic>
      <p:pic>
        <p:nvPicPr>
          <p:cNvPr id="34" name="Gráfico 33">
            <a:extLst>
              <a:ext uri="{FF2B5EF4-FFF2-40B4-BE49-F238E27FC236}">
                <a16:creationId xmlns:a16="http://schemas.microsoft.com/office/drawing/2014/main" id="{C2547571-F4B0-8671-94DA-889383BBBA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08993" y="4299394"/>
            <a:ext cx="1219200" cy="1219200"/>
          </a:xfrm>
          <a:prstGeom prst="rect">
            <a:avLst/>
          </a:prstGeom>
        </p:spPr>
      </p:pic>
      <p:pic>
        <p:nvPicPr>
          <p:cNvPr id="36" name="Gráfico 35">
            <a:extLst>
              <a:ext uri="{FF2B5EF4-FFF2-40B4-BE49-F238E27FC236}">
                <a16:creationId xmlns:a16="http://schemas.microsoft.com/office/drawing/2014/main" id="{39ACFBE9-88DF-1981-3408-2232F88F48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15400" y="4437507"/>
            <a:ext cx="1885950" cy="942975"/>
          </a:xfrm>
          <a:prstGeom prst="rect">
            <a:avLst/>
          </a:prstGeom>
        </p:spPr>
      </p:pic>
      <p:pic>
        <p:nvPicPr>
          <p:cNvPr id="50" name="Gráfico 49">
            <a:extLst>
              <a:ext uri="{FF2B5EF4-FFF2-40B4-BE49-F238E27FC236}">
                <a16:creationId xmlns:a16="http://schemas.microsoft.com/office/drawing/2014/main" id="{00E855C0-8429-7F17-06FD-E2FA3CBB52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53200" y="6231544"/>
            <a:ext cx="2971800" cy="504825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77711666-A55A-C97E-6C9F-420A828E80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379" y="5479638"/>
            <a:ext cx="2005588" cy="20086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n 208">
            <a:extLst>
              <a:ext uri="{FF2B5EF4-FFF2-40B4-BE49-F238E27FC236}">
                <a16:creationId xmlns:a16="http://schemas.microsoft.com/office/drawing/2014/main" id="{3E744CF5-B288-A15E-6376-4FF318F01A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  <p:sp>
        <p:nvSpPr>
          <p:cNvPr id="161" name="object 161"/>
          <p:cNvSpPr txBox="1"/>
          <p:nvPr/>
        </p:nvSpPr>
        <p:spPr>
          <a:xfrm>
            <a:off x="498132" y="1844636"/>
            <a:ext cx="7056755" cy="7149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100"/>
              </a:lnSpc>
              <a:spcBef>
                <a:spcPts val="100"/>
              </a:spcBef>
            </a:pPr>
            <a:r>
              <a:rPr sz="1400" spc="5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A</a:t>
            </a:r>
            <a:r>
              <a:rPr sz="1400" spc="-4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lo</a:t>
            </a:r>
            <a:r>
              <a:rPr sz="1400" spc="-4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largo</a:t>
            </a:r>
            <a:r>
              <a:rPr sz="1400" spc="-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</a:t>
            </a:r>
            <a:r>
              <a:rPr sz="1400" spc="-4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-10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su</a:t>
            </a:r>
            <a:r>
              <a:rPr sz="1400" spc="-4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trayectoria,</a:t>
            </a:r>
            <a:r>
              <a:rPr sz="1400" spc="-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-7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nuestros</a:t>
            </a:r>
            <a:r>
              <a:rPr sz="1400" spc="-4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fundadores</a:t>
            </a:r>
            <a:r>
              <a:rPr sz="1400" spc="-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han</a:t>
            </a:r>
            <a:r>
              <a:rPr sz="1400" spc="-4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participado</a:t>
            </a:r>
            <a:r>
              <a:rPr sz="1400" spc="-4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en</a:t>
            </a:r>
            <a:r>
              <a:rPr sz="1400" spc="-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-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diversos</a:t>
            </a:r>
            <a:r>
              <a:rPr sz="1400" spc="-4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proyectos</a:t>
            </a:r>
            <a:r>
              <a:rPr sz="1400" spc="-4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-5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junto</a:t>
            </a:r>
            <a:r>
              <a:rPr sz="1400" spc="-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a </a:t>
            </a:r>
            <a:r>
              <a:rPr sz="14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destacadas</a:t>
            </a:r>
            <a:r>
              <a:rPr sz="14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organizaciones</a:t>
            </a:r>
            <a:r>
              <a:rPr sz="1400" spc="-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</a:t>
            </a:r>
            <a:r>
              <a:rPr sz="1400" spc="-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instituciones,</a:t>
            </a:r>
            <a:r>
              <a:rPr sz="1400" spc="-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aportando</a:t>
            </a:r>
            <a:r>
              <a:rPr sz="1400" spc="-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-10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su</a:t>
            </a:r>
            <a:r>
              <a:rPr sz="1400" spc="-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experiencia</a:t>
            </a:r>
            <a:r>
              <a:rPr sz="1400" spc="-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-8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y</a:t>
            </a:r>
            <a:r>
              <a:rPr sz="1400" spc="-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conocimiento</a:t>
            </a:r>
            <a:r>
              <a:rPr sz="14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para</a:t>
            </a:r>
            <a:r>
              <a:rPr sz="1400" spc="-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el </a:t>
            </a:r>
            <a:r>
              <a:rPr sz="1400" spc="-3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desarrollo</a:t>
            </a:r>
            <a:r>
              <a:rPr sz="1400" spc="-6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</a:t>
            </a:r>
            <a:r>
              <a:rPr sz="1400" spc="-5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proyectos</a:t>
            </a:r>
            <a:r>
              <a:rPr sz="1400" spc="-5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</a:t>
            </a:r>
            <a:r>
              <a:rPr sz="1400" spc="-5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construcción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.</a:t>
            </a:r>
            <a:endParaRPr sz="1200" dirty="0">
              <a:latin typeface="Montserrat" panose="00000500000000000000" pitchFamily="2" charset="0"/>
              <a:cs typeface="Verdana"/>
            </a:endParaRPr>
          </a:p>
        </p:txBody>
      </p:sp>
      <p:sp>
        <p:nvSpPr>
          <p:cNvPr id="162" name="object 162"/>
          <p:cNvSpPr txBox="1">
            <a:spLocks noGrp="1"/>
          </p:cNvSpPr>
          <p:nvPr>
            <p:ph type="title"/>
          </p:nvPr>
        </p:nvSpPr>
        <p:spPr>
          <a:xfrm>
            <a:off x="498132" y="842341"/>
            <a:ext cx="11041380" cy="645241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5080">
              <a:lnSpc>
                <a:spcPts val="4200"/>
              </a:lnSpc>
              <a:spcBef>
                <a:spcPts val="740"/>
              </a:spcBef>
            </a:pPr>
            <a:r>
              <a:rPr b="1" spc="-400" dirty="0">
                <a:solidFill>
                  <a:srgbClr val="FFFFFF"/>
                </a:solidFill>
                <a:latin typeface="Montserrat" panose="00000500000000000000" pitchFamily="2" charset="0"/>
              </a:rPr>
              <a:t>NUESTROS </a:t>
            </a:r>
            <a:r>
              <a:rPr b="1" spc="-270" dirty="0">
                <a:solidFill>
                  <a:srgbClr val="F14A26"/>
                </a:solidFill>
                <a:latin typeface="Montserrat" panose="00000500000000000000" pitchFamily="2" charset="0"/>
              </a:rPr>
              <a:t>FUNDADORES</a:t>
            </a:r>
          </a:p>
        </p:txBody>
      </p:sp>
      <p:pic>
        <p:nvPicPr>
          <p:cNvPr id="213" name="Gráfico 212">
            <a:extLst>
              <a:ext uri="{FF2B5EF4-FFF2-40B4-BE49-F238E27FC236}">
                <a16:creationId xmlns:a16="http://schemas.microsoft.com/office/drawing/2014/main" id="{2E6A38E3-4878-0B1D-5A08-52419909F4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62188" y="3766909"/>
            <a:ext cx="904875" cy="981075"/>
          </a:xfrm>
          <a:prstGeom prst="rect">
            <a:avLst/>
          </a:prstGeom>
        </p:spPr>
      </p:pic>
      <p:pic>
        <p:nvPicPr>
          <p:cNvPr id="216" name="Gráfico 215">
            <a:extLst>
              <a:ext uri="{FF2B5EF4-FFF2-40B4-BE49-F238E27FC236}">
                <a16:creationId xmlns:a16="http://schemas.microsoft.com/office/drawing/2014/main" id="{C4306393-F43D-96ED-1A38-D2F8747AF0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55187" y="4167472"/>
            <a:ext cx="1352550" cy="323850"/>
          </a:xfrm>
          <a:prstGeom prst="rect">
            <a:avLst/>
          </a:prstGeom>
        </p:spPr>
      </p:pic>
      <p:pic>
        <p:nvPicPr>
          <p:cNvPr id="218" name="Gráfico 217">
            <a:extLst>
              <a:ext uri="{FF2B5EF4-FFF2-40B4-BE49-F238E27FC236}">
                <a16:creationId xmlns:a16="http://schemas.microsoft.com/office/drawing/2014/main" id="{8C384582-4FB4-A351-D166-12160FCBF5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12574" y="4005547"/>
            <a:ext cx="933450" cy="647700"/>
          </a:xfrm>
          <a:prstGeom prst="rect">
            <a:avLst/>
          </a:prstGeom>
        </p:spPr>
      </p:pic>
      <p:pic>
        <p:nvPicPr>
          <p:cNvPr id="220" name="Gráfico 219">
            <a:extLst>
              <a:ext uri="{FF2B5EF4-FFF2-40B4-BE49-F238E27FC236}">
                <a16:creationId xmlns:a16="http://schemas.microsoft.com/office/drawing/2014/main" id="{C8CB4540-A57C-CB6A-FB2D-1694D175CA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24788" y="3957922"/>
            <a:ext cx="657225" cy="742950"/>
          </a:xfrm>
          <a:prstGeom prst="rect">
            <a:avLst/>
          </a:prstGeom>
        </p:spPr>
      </p:pic>
      <p:pic>
        <p:nvPicPr>
          <p:cNvPr id="224" name="Gráfico 223">
            <a:extLst>
              <a:ext uri="{FF2B5EF4-FFF2-40B4-BE49-F238E27FC236}">
                <a16:creationId xmlns:a16="http://schemas.microsoft.com/office/drawing/2014/main" id="{89E2D823-EA1B-61FC-CEE8-4CCB53CD1A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20200" y="4162710"/>
            <a:ext cx="990600" cy="333375"/>
          </a:xfrm>
          <a:prstGeom prst="rect">
            <a:avLst/>
          </a:prstGeom>
        </p:spPr>
      </p:pic>
      <p:pic>
        <p:nvPicPr>
          <p:cNvPr id="226" name="Gráfico 225">
            <a:extLst>
              <a:ext uri="{FF2B5EF4-FFF2-40B4-BE49-F238E27FC236}">
                <a16:creationId xmlns:a16="http://schemas.microsoft.com/office/drawing/2014/main" id="{55A60012-DDB7-EED5-B21F-F818DCBC98D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33625" y="5094098"/>
            <a:ext cx="762000" cy="685800"/>
          </a:xfrm>
          <a:prstGeom prst="rect">
            <a:avLst/>
          </a:prstGeom>
        </p:spPr>
      </p:pic>
      <p:pic>
        <p:nvPicPr>
          <p:cNvPr id="230" name="Gráfico 229">
            <a:extLst>
              <a:ext uri="{FF2B5EF4-FFF2-40B4-BE49-F238E27FC236}">
                <a16:creationId xmlns:a16="http://schemas.microsoft.com/office/drawing/2014/main" id="{61350C55-76A3-1250-4D50-CE6F333DAAA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21862" y="5094098"/>
            <a:ext cx="1219200" cy="685800"/>
          </a:xfrm>
          <a:prstGeom prst="rect">
            <a:avLst/>
          </a:prstGeom>
        </p:spPr>
      </p:pic>
      <p:pic>
        <p:nvPicPr>
          <p:cNvPr id="232" name="Gráfico 231">
            <a:extLst>
              <a:ext uri="{FF2B5EF4-FFF2-40B4-BE49-F238E27FC236}">
                <a16:creationId xmlns:a16="http://schemas.microsoft.com/office/drawing/2014/main" id="{E58B9FF2-633B-4A99-528A-88E11ACC26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31624" y="4998848"/>
            <a:ext cx="895350" cy="876300"/>
          </a:xfrm>
          <a:prstGeom prst="rect">
            <a:avLst/>
          </a:prstGeom>
        </p:spPr>
      </p:pic>
      <p:pic>
        <p:nvPicPr>
          <p:cNvPr id="234" name="Gráfico 233">
            <a:extLst>
              <a:ext uri="{FF2B5EF4-FFF2-40B4-BE49-F238E27FC236}">
                <a16:creationId xmlns:a16="http://schemas.microsoft.com/office/drawing/2014/main" id="{BFDE9353-DA3C-1AB6-F909-0523064371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96188" y="5084573"/>
            <a:ext cx="1114425" cy="704850"/>
          </a:xfrm>
          <a:prstGeom prst="rect">
            <a:avLst/>
          </a:prstGeom>
        </p:spPr>
      </p:pic>
      <p:pic>
        <p:nvPicPr>
          <p:cNvPr id="236" name="Gráfico 235">
            <a:extLst>
              <a:ext uri="{FF2B5EF4-FFF2-40B4-BE49-F238E27FC236}">
                <a16:creationId xmlns:a16="http://schemas.microsoft.com/office/drawing/2014/main" id="{BBEBB9AB-2641-4E66-09EF-FAE8B6937A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r="65083"/>
          <a:stretch>
            <a:fillRect/>
          </a:stretch>
        </p:blipFill>
        <p:spPr>
          <a:xfrm>
            <a:off x="9323046" y="4875023"/>
            <a:ext cx="784908" cy="1123950"/>
          </a:xfrm>
          <a:prstGeom prst="rect">
            <a:avLst/>
          </a:prstGeom>
        </p:spPr>
      </p:pic>
      <p:pic>
        <p:nvPicPr>
          <p:cNvPr id="238" name="Gráfico 237">
            <a:extLst>
              <a:ext uri="{FF2B5EF4-FFF2-40B4-BE49-F238E27FC236}">
                <a16:creationId xmlns:a16="http://schemas.microsoft.com/office/drawing/2014/main" id="{391E5F87-F5C0-96BF-CD89-32630950028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19325" y="6510337"/>
            <a:ext cx="990600" cy="247650"/>
          </a:xfrm>
          <a:prstGeom prst="rect">
            <a:avLst/>
          </a:prstGeom>
        </p:spPr>
      </p:pic>
      <p:pic>
        <p:nvPicPr>
          <p:cNvPr id="240" name="Gráfico 239">
            <a:extLst>
              <a:ext uri="{FF2B5EF4-FFF2-40B4-BE49-F238E27FC236}">
                <a16:creationId xmlns:a16="http://schemas.microsoft.com/office/drawing/2014/main" id="{CC36D105-2B6A-5F32-5C17-0849EBBA92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255212" y="6286500"/>
            <a:ext cx="952500" cy="695325"/>
          </a:xfrm>
          <a:prstGeom prst="rect">
            <a:avLst/>
          </a:prstGeom>
        </p:spPr>
      </p:pic>
      <p:pic>
        <p:nvPicPr>
          <p:cNvPr id="244" name="Gráfico 243">
            <a:extLst>
              <a:ext uri="{FF2B5EF4-FFF2-40B4-BE49-F238E27FC236}">
                <a16:creationId xmlns:a16="http://schemas.microsoft.com/office/drawing/2014/main" id="{A1D00D28-83D6-9C48-AE68-E4ACB0AB41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41137" y="6462712"/>
            <a:ext cx="1076325" cy="342900"/>
          </a:xfrm>
          <a:prstGeom prst="rect">
            <a:avLst/>
          </a:prstGeom>
        </p:spPr>
      </p:pic>
      <p:pic>
        <p:nvPicPr>
          <p:cNvPr id="246" name="Gráfico 245">
            <a:extLst>
              <a:ext uri="{FF2B5EF4-FFF2-40B4-BE49-F238E27FC236}">
                <a16:creationId xmlns:a16="http://schemas.microsoft.com/office/drawing/2014/main" id="{81F07B10-1745-678D-F1E5-6384797FEC5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00963" y="6181725"/>
            <a:ext cx="904875" cy="904875"/>
          </a:xfrm>
          <a:prstGeom prst="rect">
            <a:avLst/>
          </a:prstGeom>
        </p:spPr>
      </p:pic>
      <p:pic>
        <p:nvPicPr>
          <p:cNvPr id="248" name="Gráfico 247">
            <a:extLst>
              <a:ext uri="{FF2B5EF4-FFF2-40B4-BE49-F238E27FC236}">
                <a16:creationId xmlns:a16="http://schemas.microsoft.com/office/drawing/2014/main" id="{BE3A869D-A60D-8298-453A-864C86EE5D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367838" y="6286500"/>
            <a:ext cx="695325" cy="6953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7FF735CA-9A2F-FBCA-0868-DD7604A85F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2819400" y="3574448"/>
            <a:ext cx="9666744" cy="6235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68170" marR="5080" indent="-1856105">
              <a:lnSpc>
                <a:spcPct val="104200"/>
              </a:lnSpc>
            </a:pPr>
            <a:r>
              <a:rPr sz="2000" b="1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Actuamos</a:t>
            </a:r>
            <a:r>
              <a:rPr sz="2000" b="1" spc="-95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2000" b="1" spc="90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con</a:t>
            </a:r>
            <a:r>
              <a:rPr sz="2000" b="1" spc="-95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2000" b="1" spc="-110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visión</a:t>
            </a:r>
            <a:r>
              <a:rPr sz="2000" b="1" spc="-90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2000" b="1" spc="-125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y</a:t>
            </a:r>
            <a:r>
              <a:rPr sz="2000" b="1" spc="-95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2000" b="1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proactividad,</a:t>
            </a:r>
            <a:r>
              <a:rPr sz="2000" b="1" spc="-95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2000" b="1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para</a:t>
            </a:r>
            <a:r>
              <a:rPr sz="2000" b="1" spc="-90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2000" b="1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que</a:t>
            </a:r>
            <a:r>
              <a:rPr sz="2000" b="1" spc="-95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2000" b="1" spc="170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cada</a:t>
            </a:r>
            <a:r>
              <a:rPr sz="2000" b="1" spc="-95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2000" b="1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desafío</a:t>
            </a:r>
            <a:r>
              <a:rPr sz="2000" b="1" spc="-90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2000" b="1" spc="-85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se</a:t>
            </a:r>
            <a:r>
              <a:rPr sz="2000" b="1" spc="-95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2000" b="1" spc="-10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convierta </a:t>
            </a:r>
            <a:r>
              <a:rPr sz="2000" b="1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en</a:t>
            </a:r>
            <a:r>
              <a:rPr sz="2000" b="1" spc="-114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2000" b="1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una</a:t>
            </a:r>
            <a:r>
              <a:rPr sz="2000" b="1" spc="-114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2000" b="1" spc="-10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oportunidad</a:t>
            </a:r>
            <a:r>
              <a:rPr sz="2000" b="1" spc="-114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2000" b="1" spc="-125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y</a:t>
            </a:r>
            <a:r>
              <a:rPr sz="2000" b="1" spc="-120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2000" b="1" spc="170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cada</a:t>
            </a:r>
            <a:r>
              <a:rPr sz="2000" b="1" spc="-114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2000" b="1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meta</a:t>
            </a:r>
            <a:r>
              <a:rPr sz="2000" b="1" spc="-114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2000" b="1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en</a:t>
            </a:r>
            <a:r>
              <a:rPr sz="2000" b="1" spc="-114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2000" b="1" spc="-60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un</a:t>
            </a:r>
            <a:r>
              <a:rPr sz="2000" b="1" spc="-114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2000" b="1" spc="-35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logro</a:t>
            </a:r>
            <a:r>
              <a:rPr sz="2000" b="1" spc="-114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2000" b="1" spc="-10" dirty="0">
                <a:solidFill>
                  <a:srgbClr val="0E3B62"/>
                </a:solidFill>
                <a:latin typeface="Montserrat" panose="00000500000000000000" pitchFamily="2" charset="0"/>
                <a:cs typeface="Verdana"/>
              </a:rPr>
              <a:t>compartido</a:t>
            </a:r>
            <a:endParaRPr sz="2000" b="1" dirty="0">
              <a:latin typeface="Montserrat" panose="00000500000000000000" pitchFamily="2" charset="0"/>
              <a:cs typeface="Verdan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23795" y="6618301"/>
            <a:ext cx="330835" cy="351155"/>
            <a:chOff x="723795" y="6618301"/>
            <a:chExt cx="330835" cy="351155"/>
          </a:xfrm>
        </p:grpSpPr>
        <p:sp>
          <p:nvSpPr>
            <p:cNvPr id="4" name="object 4"/>
            <p:cNvSpPr/>
            <p:nvPr/>
          </p:nvSpPr>
          <p:spPr>
            <a:xfrm>
              <a:off x="723795" y="6618301"/>
              <a:ext cx="330835" cy="331470"/>
            </a:xfrm>
            <a:custGeom>
              <a:avLst/>
              <a:gdLst/>
              <a:ahLst/>
              <a:cxnLst/>
              <a:rect l="l" t="t" r="r" b="b"/>
              <a:pathLst>
                <a:path w="330834" h="331470">
                  <a:moveTo>
                    <a:pt x="170624" y="330466"/>
                  </a:moveTo>
                  <a:lnTo>
                    <a:pt x="156174" y="330466"/>
                  </a:lnTo>
                  <a:lnTo>
                    <a:pt x="156945" y="330758"/>
                  </a:lnTo>
                  <a:lnTo>
                    <a:pt x="157949" y="331012"/>
                  </a:lnTo>
                  <a:lnTo>
                    <a:pt x="162169" y="331012"/>
                  </a:lnTo>
                  <a:lnTo>
                    <a:pt x="166916" y="330758"/>
                  </a:lnTo>
                  <a:lnTo>
                    <a:pt x="170624" y="330466"/>
                  </a:lnTo>
                  <a:close/>
                </a:path>
                <a:path w="330834" h="331470">
                  <a:moveTo>
                    <a:pt x="181889" y="329742"/>
                  </a:moveTo>
                  <a:lnTo>
                    <a:pt x="148381" y="329742"/>
                  </a:lnTo>
                  <a:lnTo>
                    <a:pt x="150621" y="329971"/>
                  </a:lnTo>
                  <a:lnTo>
                    <a:pt x="158178" y="330466"/>
                  </a:lnTo>
                  <a:lnTo>
                    <a:pt x="172335" y="330466"/>
                  </a:lnTo>
                  <a:lnTo>
                    <a:pt x="179616" y="329971"/>
                  </a:lnTo>
                  <a:lnTo>
                    <a:pt x="181889" y="329742"/>
                  </a:lnTo>
                  <a:close/>
                </a:path>
                <a:path w="330834" h="331470">
                  <a:moveTo>
                    <a:pt x="177330" y="825"/>
                  </a:moveTo>
                  <a:lnTo>
                    <a:pt x="152895" y="825"/>
                  </a:lnTo>
                  <a:lnTo>
                    <a:pt x="150621" y="990"/>
                  </a:lnTo>
                  <a:lnTo>
                    <a:pt x="147319" y="1320"/>
                  </a:lnTo>
                  <a:lnTo>
                    <a:pt x="147510" y="1320"/>
                  </a:lnTo>
                  <a:lnTo>
                    <a:pt x="120145" y="6563"/>
                  </a:lnTo>
                  <a:lnTo>
                    <a:pt x="94253" y="16281"/>
                  </a:lnTo>
                  <a:lnTo>
                    <a:pt x="70293" y="30285"/>
                  </a:lnTo>
                  <a:lnTo>
                    <a:pt x="48729" y="48387"/>
                  </a:lnTo>
                  <a:lnTo>
                    <a:pt x="42569" y="54495"/>
                  </a:lnTo>
                  <a:lnTo>
                    <a:pt x="42722" y="54495"/>
                  </a:lnTo>
                  <a:lnTo>
                    <a:pt x="42862" y="54635"/>
                  </a:lnTo>
                  <a:lnTo>
                    <a:pt x="24935" y="78332"/>
                  </a:lnTo>
                  <a:lnTo>
                    <a:pt x="11449" y="105071"/>
                  </a:lnTo>
                  <a:lnTo>
                    <a:pt x="2953" y="134304"/>
                  </a:lnTo>
                  <a:lnTo>
                    <a:pt x="0" y="165481"/>
                  </a:lnTo>
                  <a:lnTo>
                    <a:pt x="2953" y="196665"/>
                  </a:lnTo>
                  <a:lnTo>
                    <a:pt x="11449" y="225901"/>
                  </a:lnTo>
                  <a:lnTo>
                    <a:pt x="24935" y="252641"/>
                  </a:lnTo>
                  <a:lnTo>
                    <a:pt x="42862" y="276339"/>
                  </a:lnTo>
                  <a:lnTo>
                    <a:pt x="42646" y="276542"/>
                  </a:lnTo>
                  <a:lnTo>
                    <a:pt x="94253" y="314688"/>
                  </a:lnTo>
                  <a:lnTo>
                    <a:pt x="147974" y="329742"/>
                  </a:lnTo>
                  <a:lnTo>
                    <a:pt x="182100" y="329742"/>
                  </a:lnTo>
                  <a:lnTo>
                    <a:pt x="194357" y="328004"/>
                  </a:lnTo>
                  <a:lnTo>
                    <a:pt x="205774" y="325542"/>
                  </a:lnTo>
                  <a:lnTo>
                    <a:pt x="216949" y="322285"/>
                  </a:lnTo>
                  <a:lnTo>
                    <a:pt x="227850" y="318249"/>
                  </a:lnTo>
                  <a:lnTo>
                    <a:pt x="226792" y="309918"/>
                  </a:lnTo>
                  <a:lnTo>
                    <a:pt x="156133" y="309918"/>
                  </a:lnTo>
                  <a:lnTo>
                    <a:pt x="152670" y="307441"/>
                  </a:lnTo>
                  <a:lnTo>
                    <a:pt x="123034" y="307441"/>
                  </a:lnTo>
                  <a:lnTo>
                    <a:pt x="107776" y="301967"/>
                  </a:lnTo>
                  <a:lnTo>
                    <a:pt x="93276" y="294897"/>
                  </a:lnTo>
                  <a:lnTo>
                    <a:pt x="79753" y="286372"/>
                  </a:lnTo>
                  <a:lnTo>
                    <a:pt x="67339" y="276542"/>
                  </a:lnTo>
                  <a:lnTo>
                    <a:pt x="67187" y="276542"/>
                  </a:lnTo>
                  <a:lnTo>
                    <a:pt x="73393" y="271056"/>
                  </a:lnTo>
                  <a:lnTo>
                    <a:pt x="79933" y="266217"/>
                  </a:lnTo>
                  <a:lnTo>
                    <a:pt x="82696" y="264490"/>
                  </a:lnTo>
                  <a:lnTo>
                    <a:pt x="55117" y="264490"/>
                  </a:lnTo>
                  <a:lnTo>
                    <a:pt x="40261" y="244984"/>
                  </a:lnTo>
                  <a:lnTo>
                    <a:pt x="28751" y="223146"/>
                  </a:lnTo>
                  <a:lnTo>
                    <a:pt x="20972" y="199358"/>
                  </a:lnTo>
                  <a:lnTo>
                    <a:pt x="17310" y="174002"/>
                  </a:lnTo>
                  <a:lnTo>
                    <a:pt x="329552" y="174002"/>
                  </a:lnTo>
                  <a:lnTo>
                    <a:pt x="330225" y="165481"/>
                  </a:lnTo>
                  <a:lnTo>
                    <a:pt x="329418" y="156959"/>
                  </a:lnTo>
                  <a:lnTo>
                    <a:pt x="17310" y="156959"/>
                  </a:lnTo>
                  <a:lnTo>
                    <a:pt x="20972" y="131608"/>
                  </a:lnTo>
                  <a:lnTo>
                    <a:pt x="28617" y="108229"/>
                  </a:lnTo>
                  <a:lnTo>
                    <a:pt x="28676" y="108047"/>
                  </a:lnTo>
                  <a:lnTo>
                    <a:pt x="28751" y="107819"/>
                  </a:lnTo>
                  <a:lnTo>
                    <a:pt x="40261" y="85979"/>
                  </a:lnTo>
                  <a:lnTo>
                    <a:pt x="55117" y="66471"/>
                  </a:lnTo>
                  <a:lnTo>
                    <a:pt x="82688" y="66471"/>
                  </a:lnTo>
                  <a:lnTo>
                    <a:pt x="79974" y="64770"/>
                  </a:lnTo>
                  <a:lnTo>
                    <a:pt x="73393" y="59918"/>
                  </a:lnTo>
                  <a:lnTo>
                    <a:pt x="67259" y="54495"/>
                  </a:lnTo>
                  <a:lnTo>
                    <a:pt x="79619" y="44705"/>
                  </a:lnTo>
                  <a:lnTo>
                    <a:pt x="93276" y="36072"/>
                  </a:lnTo>
                  <a:lnTo>
                    <a:pt x="107726" y="29019"/>
                  </a:lnTo>
                  <a:lnTo>
                    <a:pt x="122999" y="23545"/>
                  </a:lnTo>
                  <a:lnTo>
                    <a:pt x="152636" y="23545"/>
                  </a:lnTo>
                  <a:lnTo>
                    <a:pt x="156116" y="21056"/>
                  </a:lnTo>
                  <a:lnTo>
                    <a:pt x="244151" y="21056"/>
                  </a:lnTo>
                  <a:lnTo>
                    <a:pt x="235980" y="16281"/>
                  </a:lnTo>
                  <a:lnTo>
                    <a:pt x="210086" y="6563"/>
                  </a:lnTo>
                  <a:lnTo>
                    <a:pt x="182727" y="1320"/>
                  </a:lnTo>
                  <a:lnTo>
                    <a:pt x="179616" y="990"/>
                  </a:lnTo>
                  <a:lnTo>
                    <a:pt x="177330" y="825"/>
                  </a:lnTo>
                  <a:close/>
                </a:path>
                <a:path w="330834" h="331470">
                  <a:moveTo>
                    <a:pt x="174104" y="239826"/>
                  </a:moveTo>
                  <a:lnTo>
                    <a:pt x="156133" y="239826"/>
                  </a:lnTo>
                  <a:lnTo>
                    <a:pt x="156133" y="309918"/>
                  </a:lnTo>
                  <a:lnTo>
                    <a:pt x="174104" y="309918"/>
                  </a:lnTo>
                  <a:lnTo>
                    <a:pt x="174104" y="239826"/>
                  </a:lnTo>
                  <a:close/>
                </a:path>
                <a:path w="330834" h="331470">
                  <a:moveTo>
                    <a:pt x="220979" y="264083"/>
                  </a:moveTo>
                  <a:lnTo>
                    <a:pt x="189810" y="298506"/>
                  </a:lnTo>
                  <a:lnTo>
                    <a:pt x="174104" y="309918"/>
                  </a:lnTo>
                  <a:lnTo>
                    <a:pt x="226792" y="309918"/>
                  </a:lnTo>
                  <a:lnTo>
                    <a:pt x="226478" y="307441"/>
                  </a:lnTo>
                  <a:lnTo>
                    <a:pt x="207187" y="307441"/>
                  </a:lnTo>
                  <a:lnTo>
                    <a:pt x="213271" y="301967"/>
                  </a:lnTo>
                  <a:lnTo>
                    <a:pt x="218947" y="296024"/>
                  </a:lnTo>
                  <a:lnTo>
                    <a:pt x="224231" y="289725"/>
                  </a:lnTo>
                  <a:lnTo>
                    <a:pt x="221031" y="264490"/>
                  </a:lnTo>
                  <a:lnTo>
                    <a:pt x="220979" y="264083"/>
                  </a:lnTo>
                  <a:close/>
                </a:path>
                <a:path w="330834" h="331470">
                  <a:moveTo>
                    <a:pt x="108082" y="261937"/>
                  </a:moveTo>
                  <a:lnTo>
                    <a:pt x="86779" y="261937"/>
                  </a:lnTo>
                  <a:lnTo>
                    <a:pt x="94462" y="274469"/>
                  </a:lnTo>
                  <a:lnTo>
                    <a:pt x="103173" y="286372"/>
                  </a:lnTo>
                  <a:lnTo>
                    <a:pt x="112609" y="297275"/>
                  </a:lnTo>
                  <a:lnTo>
                    <a:pt x="123012" y="307441"/>
                  </a:lnTo>
                  <a:lnTo>
                    <a:pt x="152670" y="307441"/>
                  </a:lnTo>
                  <a:lnTo>
                    <a:pt x="140173" y="298506"/>
                  </a:lnTo>
                  <a:lnTo>
                    <a:pt x="125853" y="285145"/>
                  </a:lnTo>
                  <a:lnTo>
                    <a:pt x="113282" y="270029"/>
                  </a:lnTo>
                  <a:lnTo>
                    <a:pt x="108082" y="261937"/>
                  </a:lnTo>
                  <a:close/>
                </a:path>
                <a:path w="330834" h="331470">
                  <a:moveTo>
                    <a:pt x="225602" y="300545"/>
                  </a:moveTo>
                  <a:lnTo>
                    <a:pt x="219646" y="303212"/>
                  </a:lnTo>
                  <a:lnTo>
                    <a:pt x="213512" y="305562"/>
                  </a:lnTo>
                  <a:lnTo>
                    <a:pt x="207187" y="307441"/>
                  </a:lnTo>
                  <a:lnTo>
                    <a:pt x="226478" y="307441"/>
                  </a:lnTo>
                  <a:lnTo>
                    <a:pt x="225620" y="300687"/>
                  </a:lnTo>
                  <a:lnTo>
                    <a:pt x="225602" y="300545"/>
                  </a:lnTo>
                  <a:close/>
                </a:path>
                <a:path w="330834" h="331470">
                  <a:moveTo>
                    <a:pt x="80340" y="174002"/>
                  </a:moveTo>
                  <a:lnTo>
                    <a:pt x="62356" y="174002"/>
                  </a:lnTo>
                  <a:lnTo>
                    <a:pt x="64027" y="193095"/>
                  </a:lnTo>
                  <a:lnTo>
                    <a:pt x="67417" y="211642"/>
                  </a:lnTo>
                  <a:lnTo>
                    <a:pt x="72465" y="229527"/>
                  </a:lnTo>
                  <a:lnTo>
                    <a:pt x="79108" y="246634"/>
                  </a:lnTo>
                  <a:lnTo>
                    <a:pt x="72852" y="250663"/>
                  </a:lnTo>
                  <a:lnTo>
                    <a:pt x="66760" y="254981"/>
                  </a:lnTo>
                  <a:lnTo>
                    <a:pt x="60845" y="259589"/>
                  </a:lnTo>
                  <a:lnTo>
                    <a:pt x="55117" y="264490"/>
                  </a:lnTo>
                  <a:lnTo>
                    <a:pt x="82696" y="264490"/>
                  </a:lnTo>
                  <a:lnTo>
                    <a:pt x="86779" y="261937"/>
                  </a:lnTo>
                  <a:lnTo>
                    <a:pt x="108082" y="261937"/>
                  </a:lnTo>
                  <a:lnTo>
                    <a:pt x="142191" y="241315"/>
                  </a:lnTo>
                  <a:lnTo>
                    <a:pt x="156133" y="239826"/>
                  </a:lnTo>
                  <a:lnTo>
                    <a:pt x="217898" y="239826"/>
                  </a:lnTo>
                  <a:lnTo>
                    <a:pt x="217673" y="238048"/>
                  </a:lnTo>
                  <a:lnTo>
                    <a:pt x="94957" y="238048"/>
                  </a:lnTo>
                  <a:lnTo>
                    <a:pt x="89287" y="223146"/>
                  </a:lnTo>
                  <a:lnTo>
                    <a:pt x="89210" y="222946"/>
                  </a:lnTo>
                  <a:lnTo>
                    <a:pt x="84824" y="207173"/>
                  </a:lnTo>
                  <a:lnTo>
                    <a:pt x="81850" y="190826"/>
                  </a:lnTo>
                  <a:lnTo>
                    <a:pt x="80340" y="174002"/>
                  </a:lnTo>
                  <a:close/>
                </a:path>
                <a:path w="330834" h="331470">
                  <a:moveTo>
                    <a:pt x="329552" y="174002"/>
                  </a:moveTo>
                  <a:lnTo>
                    <a:pt x="312927" y="174002"/>
                  </a:lnTo>
                  <a:lnTo>
                    <a:pt x="310287" y="194647"/>
                  </a:lnTo>
                  <a:lnTo>
                    <a:pt x="304984" y="214011"/>
                  </a:lnTo>
                  <a:lnTo>
                    <a:pt x="304880" y="214363"/>
                  </a:lnTo>
                  <a:lnTo>
                    <a:pt x="296977" y="232785"/>
                  </a:lnTo>
                  <a:lnTo>
                    <a:pt x="286715" y="249872"/>
                  </a:lnTo>
                  <a:lnTo>
                    <a:pt x="299885" y="260718"/>
                  </a:lnTo>
                  <a:lnTo>
                    <a:pt x="312678" y="239458"/>
                  </a:lnTo>
                  <a:lnTo>
                    <a:pt x="322213" y="216290"/>
                  </a:lnTo>
                  <a:lnTo>
                    <a:pt x="328168" y="191527"/>
                  </a:lnTo>
                  <a:lnTo>
                    <a:pt x="329552" y="174002"/>
                  </a:lnTo>
                  <a:close/>
                </a:path>
                <a:path w="330834" h="331470">
                  <a:moveTo>
                    <a:pt x="217898" y="239826"/>
                  </a:moveTo>
                  <a:lnTo>
                    <a:pt x="174104" y="239826"/>
                  </a:lnTo>
                  <a:lnTo>
                    <a:pt x="185725" y="240980"/>
                  </a:lnTo>
                  <a:lnTo>
                    <a:pt x="197132" y="243033"/>
                  </a:lnTo>
                  <a:lnTo>
                    <a:pt x="208287" y="245963"/>
                  </a:lnTo>
                  <a:lnTo>
                    <a:pt x="219515" y="249872"/>
                  </a:lnTo>
                  <a:lnTo>
                    <a:pt x="219167" y="249872"/>
                  </a:lnTo>
                  <a:lnTo>
                    <a:pt x="217898" y="239826"/>
                  </a:lnTo>
                  <a:close/>
                </a:path>
                <a:path w="330834" h="331470">
                  <a:moveTo>
                    <a:pt x="174104" y="174002"/>
                  </a:moveTo>
                  <a:lnTo>
                    <a:pt x="156133" y="174002"/>
                  </a:lnTo>
                  <a:lnTo>
                    <a:pt x="156133" y="222745"/>
                  </a:lnTo>
                  <a:lnTo>
                    <a:pt x="140208" y="224361"/>
                  </a:lnTo>
                  <a:lnTo>
                    <a:pt x="124645" y="227472"/>
                  </a:lnTo>
                  <a:lnTo>
                    <a:pt x="109533" y="232046"/>
                  </a:lnTo>
                  <a:lnTo>
                    <a:pt x="94957" y="238048"/>
                  </a:lnTo>
                  <a:lnTo>
                    <a:pt x="217673" y="238048"/>
                  </a:lnTo>
                  <a:lnTo>
                    <a:pt x="174104" y="222745"/>
                  </a:lnTo>
                  <a:lnTo>
                    <a:pt x="174104" y="174002"/>
                  </a:lnTo>
                  <a:close/>
                </a:path>
                <a:path w="330834" h="331470">
                  <a:moveTo>
                    <a:pt x="267881" y="174002"/>
                  </a:moveTo>
                  <a:lnTo>
                    <a:pt x="249897" y="174002"/>
                  </a:lnTo>
                  <a:lnTo>
                    <a:pt x="249143" y="184357"/>
                  </a:lnTo>
                  <a:lnTo>
                    <a:pt x="247806" y="194647"/>
                  </a:lnTo>
                  <a:lnTo>
                    <a:pt x="245958" y="204558"/>
                  </a:lnTo>
                  <a:lnTo>
                    <a:pt x="243646" y="214011"/>
                  </a:lnTo>
                  <a:lnTo>
                    <a:pt x="243560" y="214363"/>
                  </a:lnTo>
                  <a:lnTo>
                    <a:pt x="258584" y="226733"/>
                  </a:lnTo>
                  <a:lnTo>
                    <a:pt x="262082" y="214363"/>
                  </a:lnTo>
                  <a:lnTo>
                    <a:pt x="262182" y="214011"/>
                  </a:lnTo>
                  <a:lnTo>
                    <a:pt x="264952" y="200958"/>
                  </a:lnTo>
                  <a:lnTo>
                    <a:pt x="266862" y="187610"/>
                  </a:lnTo>
                  <a:lnTo>
                    <a:pt x="267881" y="174002"/>
                  </a:lnTo>
                  <a:close/>
                </a:path>
                <a:path w="330834" h="331470">
                  <a:moveTo>
                    <a:pt x="82688" y="66471"/>
                  </a:moveTo>
                  <a:lnTo>
                    <a:pt x="55117" y="66471"/>
                  </a:lnTo>
                  <a:lnTo>
                    <a:pt x="60855" y="71382"/>
                  </a:lnTo>
                  <a:lnTo>
                    <a:pt x="66780" y="75999"/>
                  </a:lnTo>
                  <a:lnTo>
                    <a:pt x="72888" y="80327"/>
                  </a:lnTo>
                  <a:lnTo>
                    <a:pt x="76847" y="82873"/>
                  </a:lnTo>
                  <a:lnTo>
                    <a:pt x="79093" y="84366"/>
                  </a:lnTo>
                  <a:lnTo>
                    <a:pt x="72454" y="101479"/>
                  </a:lnTo>
                  <a:lnTo>
                    <a:pt x="67411" y="119362"/>
                  </a:lnTo>
                  <a:lnTo>
                    <a:pt x="64025" y="137896"/>
                  </a:lnTo>
                  <a:lnTo>
                    <a:pt x="62356" y="156959"/>
                  </a:lnTo>
                  <a:lnTo>
                    <a:pt x="80340" y="156959"/>
                  </a:lnTo>
                  <a:lnTo>
                    <a:pt x="81849" y="140157"/>
                  </a:lnTo>
                  <a:lnTo>
                    <a:pt x="84819" y="123820"/>
                  </a:lnTo>
                  <a:lnTo>
                    <a:pt x="89152" y="108229"/>
                  </a:lnTo>
                  <a:lnTo>
                    <a:pt x="89202" y="108047"/>
                  </a:lnTo>
                  <a:lnTo>
                    <a:pt x="94948" y="92938"/>
                  </a:lnTo>
                  <a:lnTo>
                    <a:pt x="254413" y="92938"/>
                  </a:lnTo>
                  <a:lnTo>
                    <a:pt x="253716" y="91147"/>
                  </a:lnTo>
                  <a:lnTo>
                    <a:pt x="156133" y="91147"/>
                  </a:lnTo>
                  <a:lnTo>
                    <a:pt x="142193" y="89659"/>
                  </a:lnTo>
                  <a:lnTo>
                    <a:pt x="128576" y="86891"/>
                  </a:lnTo>
                  <a:lnTo>
                    <a:pt x="115353" y="82873"/>
                  </a:lnTo>
                  <a:lnTo>
                    <a:pt x="102596" y="77635"/>
                  </a:lnTo>
                  <a:lnTo>
                    <a:pt x="103607" y="75999"/>
                  </a:lnTo>
                  <a:lnTo>
                    <a:pt x="108072" y="69049"/>
                  </a:lnTo>
                  <a:lnTo>
                    <a:pt x="86799" y="69049"/>
                  </a:lnTo>
                  <a:lnTo>
                    <a:pt x="82688" y="66471"/>
                  </a:lnTo>
                  <a:close/>
                </a:path>
                <a:path w="330834" h="331470">
                  <a:moveTo>
                    <a:pt x="235229" y="92938"/>
                  </a:moveTo>
                  <a:lnTo>
                    <a:pt x="95019" y="92938"/>
                  </a:lnTo>
                  <a:lnTo>
                    <a:pt x="109568" y="98933"/>
                  </a:lnTo>
                  <a:lnTo>
                    <a:pt x="124661" y="103503"/>
                  </a:lnTo>
                  <a:lnTo>
                    <a:pt x="140212" y="106613"/>
                  </a:lnTo>
                  <a:lnTo>
                    <a:pt x="156133" y="108229"/>
                  </a:lnTo>
                  <a:lnTo>
                    <a:pt x="156133" y="156959"/>
                  </a:lnTo>
                  <a:lnTo>
                    <a:pt x="174104" y="156959"/>
                  </a:lnTo>
                  <a:lnTo>
                    <a:pt x="174104" y="108229"/>
                  </a:lnTo>
                  <a:lnTo>
                    <a:pt x="190018" y="106613"/>
                  </a:lnTo>
                  <a:lnTo>
                    <a:pt x="205566" y="103503"/>
                  </a:lnTo>
                  <a:lnTo>
                    <a:pt x="220665" y="98933"/>
                  </a:lnTo>
                  <a:lnTo>
                    <a:pt x="235229" y="92938"/>
                  </a:lnTo>
                  <a:close/>
                </a:path>
                <a:path w="330834" h="331470">
                  <a:moveTo>
                    <a:pt x="254413" y="92938"/>
                  </a:moveTo>
                  <a:lnTo>
                    <a:pt x="235229" y="92938"/>
                  </a:lnTo>
                  <a:lnTo>
                    <a:pt x="240906" y="107819"/>
                  </a:lnTo>
                  <a:lnTo>
                    <a:pt x="240993" y="108047"/>
                  </a:lnTo>
                  <a:lnTo>
                    <a:pt x="245392" y="123820"/>
                  </a:lnTo>
                  <a:lnTo>
                    <a:pt x="248377" y="140157"/>
                  </a:lnTo>
                  <a:lnTo>
                    <a:pt x="249897" y="156959"/>
                  </a:lnTo>
                  <a:lnTo>
                    <a:pt x="267881" y="156959"/>
                  </a:lnTo>
                  <a:lnTo>
                    <a:pt x="266204" y="137896"/>
                  </a:lnTo>
                  <a:lnTo>
                    <a:pt x="262799" y="119362"/>
                  </a:lnTo>
                  <a:lnTo>
                    <a:pt x="257735" y="101479"/>
                  </a:lnTo>
                  <a:lnTo>
                    <a:pt x="254413" y="92938"/>
                  </a:lnTo>
                  <a:close/>
                </a:path>
                <a:path w="330834" h="331470">
                  <a:moveTo>
                    <a:pt x="296328" y="66471"/>
                  </a:moveTo>
                  <a:lnTo>
                    <a:pt x="275120" y="66471"/>
                  </a:lnTo>
                  <a:lnTo>
                    <a:pt x="289976" y="85979"/>
                  </a:lnTo>
                  <a:lnTo>
                    <a:pt x="301486" y="107819"/>
                  </a:lnTo>
                  <a:lnTo>
                    <a:pt x="309265" y="131608"/>
                  </a:lnTo>
                  <a:lnTo>
                    <a:pt x="312927" y="156959"/>
                  </a:lnTo>
                  <a:lnTo>
                    <a:pt x="329418" y="156959"/>
                  </a:lnTo>
                  <a:lnTo>
                    <a:pt x="327273" y="134304"/>
                  </a:lnTo>
                  <a:lnTo>
                    <a:pt x="318782" y="105071"/>
                  </a:lnTo>
                  <a:lnTo>
                    <a:pt x="305300" y="78332"/>
                  </a:lnTo>
                  <a:lnTo>
                    <a:pt x="296328" y="66471"/>
                  </a:lnTo>
                  <a:close/>
                </a:path>
                <a:path w="330834" h="331470">
                  <a:moveTo>
                    <a:pt x="174104" y="21056"/>
                  </a:moveTo>
                  <a:lnTo>
                    <a:pt x="156133" y="21056"/>
                  </a:lnTo>
                  <a:lnTo>
                    <a:pt x="156133" y="91147"/>
                  </a:lnTo>
                  <a:lnTo>
                    <a:pt x="174104" y="91147"/>
                  </a:lnTo>
                  <a:lnTo>
                    <a:pt x="174104" y="21056"/>
                  </a:lnTo>
                  <a:close/>
                </a:path>
                <a:path w="330834" h="331470">
                  <a:moveTo>
                    <a:pt x="244151" y="21056"/>
                  </a:moveTo>
                  <a:lnTo>
                    <a:pt x="174104" y="21056"/>
                  </a:lnTo>
                  <a:lnTo>
                    <a:pt x="190046" y="32472"/>
                  </a:lnTo>
                  <a:lnTo>
                    <a:pt x="204350" y="45840"/>
                  </a:lnTo>
                  <a:lnTo>
                    <a:pt x="216915" y="60961"/>
                  </a:lnTo>
                  <a:lnTo>
                    <a:pt x="227634" y="77635"/>
                  </a:lnTo>
                  <a:lnTo>
                    <a:pt x="214866" y="82873"/>
                  </a:lnTo>
                  <a:lnTo>
                    <a:pt x="201641" y="86891"/>
                  </a:lnTo>
                  <a:lnTo>
                    <a:pt x="188029" y="89659"/>
                  </a:lnTo>
                  <a:lnTo>
                    <a:pt x="174104" y="91147"/>
                  </a:lnTo>
                  <a:lnTo>
                    <a:pt x="253716" y="91147"/>
                  </a:lnTo>
                  <a:lnTo>
                    <a:pt x="251078" y="84366"/>
                  </a:lnTo>
                  <a:lnTo>
                    <a:pt x="257350" y="80327"/>
                  </a:lnTo>
                  <a:lnTo>
                    <a:pt x="263451" y="75999"/>
                  </a:lnTo>
                  <a:lnTo>
                    <a:pt x="269377" y="71382"/>
                  </a:lnTo>
                  <a:lnTo>
                    <a:pt x="272105" y="69049"/>
                  </a:lnTo>
                  <a:lnTo>
                    <a:pt x="243420" y="69049"/>
                  </a:lnTo>
                  <a:lnTo>
                    <a:pt x="235736" y="56514"/>
                  </a:lnTo>
                  <a:lnTo>
                    <a:pt x="227109" y="44705"/>
                  </a:lnTo>
                  <a:lnTo>
                    <a:pt x="217587" y="33698"/>
                  </a:lnTo>
                  <a:lnTo>
                    <a:pt x="207200" y="23545"/>
                  </a:lnTo>
                  <a:lnTo>
                    <a:pt x="248410" y="23545"/>
                  </a:lnTo>
                  <a:lnTo>
                    <a:pt x="244151" y="21056"/>
                  </a:lnTo>
                  <a:close/>
                </a:path>
                <a:path w="330834" h="331470">
                  <a:moveTo>
                    <a:pt x="152636" y="23545"/>
                  </a:moveTo>
                  <a:lnTo>
                    <a:pt x="122999" y="23545"/>
                  </a:lnTo>
                  <a:lnTo>
                    <a:pt x="112609" y="33698"/>
                  </a:lnTo>
                  <a:lnTo>
                    <a:pt x="103084" y="44705"/>
                  </a:lnTo>
                  <a:lnTo>
                    <a:pt x="94456" y="56514"/>
                  </a:lnTo>
                  <a:lnTo>
                    <a:pt x="86771" y="69049"/>
                  </a:lnTo>
                  <a:lnTo>
                    <a:pt x="108072" y="69049"/>
                  </a:lnTo>
                  <a:lnTo>
                    <a:pt x="113268" y="60961"/>
                  </a:lnTo>
                  <a:lnTo>
                    <a:pt x="125839" y="45840"/>
                  </a:lnTo>
                  <a:lnTo>
                    <a:pt x="140161" y="32472"/>
                  </a:lnTo>
                  <a:lnTo>
                    <a:pt x="152636" y="23545"/>
                  </a:lnTo>
                  <a:close/>
                </a:path>
                <a:path w="330834" h="331470">
                  <a:moveTo>
                    <a:pt x="248410" y="23545"/>
                  </a:moveTo>
                  <a:lnTo>
                    <a:pt x="207223" y="23545"/>
                  </a:lnTo>
                  <a:lnTo>
                    <a:pt x="222503" y="29019"/>
                  </a:lnTo>
                  <a:lnTo>
                    <a:pt x="236958" y="36072"/>
                  </a:lnTo>
                  <a:lnTo>
                    <a:pt x="250617" y="44705"/>
                  </a:lnTo>
                  <a:lnTo>
                    <a:pt x="262978" y="54495"/>
                  </a:lnTo>
                  <a:lnTo>
                    <a:pt x="256819" y="59918"/>
                  </a:lnTo>
                  <a:lnTo>
                    <a:pt x="250278" y="64770"/>
                  </a:lnTo>
                  <a:lnTo>
                    <a:pt x="243420" y="69049"/>
                  </a:lnTo>
                  <a:lnTo>
                    <a:pt x="272105" y="69049"/>
                  </a:lnTo>
                  <a:lnTo>
                    <a:pt x="275120" y="66471"/>
                  </a:lnTo>
                  <a:lnTo>
                    <a:pt x="296328" y="66471"/>
                  </a:lnTo>
                  <a:lnTo>
                    <a:pt x="287375" y="54635"/>
                  </a:lnTo>
                  <a:lnTo>
                    <a:pt x="287507" y="54495"/>
                  </a:lnTo>
                  <a:lnTo>
                    <a:pt x="287655" y="54495"/>
                  </a:lnTo>
                  <a:lnTo>
                    <a:pt x="281508" y="48387"/>
                  </a:lnTo>
                  <a:lnTo>
                    <a:pt x="259942" y="30285"/>
                  </a:lnTo>
                  <a:lnTo>
                    <a:pt x="248410" y="23545"/>
                  </a:lnTo>
                  <a:close/>
                </a:path>
                <a:path w="330834" h="331470">
                  <a:moveTo>
                    <a:pt x="163118" y="0"/>
                  </a:moveTo>
                  <a:lnTo>
                    <a:pt x="157746" y="0"/>
                  </a:lnTo>
                  <a:lnTo>
                    <a:pt x="156883" y="215"/>
                  </a:lnTo>
                  <a:lnTo>
                    <a:pt x="155341" y="825"/>
                  </a:lnTo>
                  <a:lnTo>
                    <a:pt x="182636" y="825"/>
                  </a:lnTo>
                  <a:lnTo>
                    <a:pt x="159573" y="215"/>
                  </a:lnTo>
                  <a:lnTo>
                    <a:pt x="167153" y="215"/>
                  </a:lnTo>
                  <a:lnTo>
                    <a:pt x="1631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9966" y="6833050"/>
              <a:ext cx="84023" cy="136182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710460" y="7097935"/>
            <a:ext cx="357505" cy="248920"/>
          </a:xfrm>
          <a:custGeom>
            <a:avLst/>
            <a:gdLst/>
            <a:ahLst/>
            <a:cxnLst/>
            <a:rect l="l" t="t" r="r" b="b"/>
            <a:pathLst>
              <a:path w="357505" h="248920">
                <a:moveTo>
                  <a:pt x="236470" y="136664"/>
                </a:moveTo>
                <a:lnTo>
                  <a:pt x="209181" y="136664"/>
                </a:lnTo>
                <a:lnTo>
                  <a:pt x="211226" y="137248"/>
                </a:lnTo>
                <a:lnTo>
                  <a:pt x="212572" y="138620"/>
                </a:lnTo>
                <a:lnTo>
                  <a:pt x="322110" y="225691"/>
                </a:lnTo>
                <a:lnTo>
                  <a:pt x="322922" y="226529"/>
                </a:lnTo>
                <a:lnTo>
                  <a:pt x="324065" y="227583"/>
                </a:lnTo>
                <a:lnTo>
                  <a:pt x="323052" y="228384"/>
                </a:lnTo>
                <a:lnTo>
                  <a:pt x="322579" y="228866"/>
                </a:lnTo>
                <a:lnTo>
                  <a:pt x="317842" y="231228"/>
                </a:lnTo>
                <a:lnTo>
                  <a:pt x="313562" y="232384"/>
                </a:lnTo>
                <a:lnTo>
                  <a:pt x="12147" y="232384"/>
                </a:lnTo>
                <a:lnTo>
                  <a:pt x="24547" y="242428"/>
                </a:lnTo>
                <a:lnTo>
                  <a:pt x="40424" y="247942"/>
                </a:lnTo>
                <a:lnTo>
                  <a:pt x="45237" y="248716"/>
                </a:lnTo>
                <a:lnTo>
                  <a:pt x="312857" y="248716"/>
                </a:lnTo>
                <a:lnTo>
                  <a:pt x="349594" y="226025"/>
                </a:lnTo>
                <a:lnTo>
                  <a:pt x="354272" y="215341"/>
                </a:lnTo>
                <a:lnTo>
                  <a:pt x="336562" y="215341"/>
                </a:lnTo>
                <a:lnTo>
                  <a:pt x="335969" y="215049"/>
                </a:lnTo>
                <a:lnTo>
                  <a:pt x="336123" y="215049"/>
                </a:lnTo>
                <a:lnTo>
                  <a:pt x="334949" y="214718"/>
                </a:lnTo>
                <a:lnTo>
                  <a:pt x="236470" y="136664"/>
                </a:lnTo>
                <a:close/>
              </a:path>
              <a:path w="357505" h="248920">
                <a:moveTo>
                  <a:pt x="313966" y="0"/>
                </a:moveTo>
                <a:lnTo>
                  <a:pt x="45897" y="0"/>
                </a:lnTo>
                <a:lnTo>
                  <a:pt x="41859" y="685"/>
                </a:lnTo>
                <a:lnTo>
                  <a:pt x="3174" y="32283"/>
                </a:lnTo>
                <a:lnTo>
                  <a:pt x="0" y="44894"/>
                </a:lnTo>
                <a:lnTo>
                  <a:pt x="88" y="201371"/>
                </a:lnTo>
                <a:lnTo>
                  <a:pt x="3328" y="218093"/>
                </a:lnTo>
                <a:lnTo>
                  <a:pt x="11986" y="232384"/>
                </a:lnTo>
                <a:lnTo>
                  <a:pt x="43039" y="232384"/>
                </a:lnTo>
                <a:lnTo>
                  <a:pt x="38569" y="231419"/>
                </a:lnTo>
                <a:lnTo>
                  <a:pt x="34353" y="229006"/>
                </a:lnTo>
                <a:lnTo>
                  <a:pt x="33781" y="228384"/>
                </a:lnTo>
                <a:lnTo>
                  <a:pt x="33235" y="227926"/>
                </a:lnTo>
                <a:lnTo>
                  <a:pt x="33342" y="227583"/>
                </a:lnTo>
                <a:lnTo>
                  <a:pt x="33426" y="226910"/>
                </a:lnTo>
                <a:lnTo>
                  <a:pt x="48341" y="215049"/>
                </a:lnTo>
                <a:lnTo>
                  <a:pt x="23812" y="215049"/>
                </a:lnTo>
                <a:lnTo>
                  <a:pt x="18529" y="214718"/>
                </a:lnTo>
                <a:lnTo>
                  <a:pt x="20238" y="214718"/>
                </a:lnTo>
                <a:lnTo>
                  <a:pt x="19811" y="214083"/>
                </a:lnTo>
                <a:lnTo>
                  <a:pt x="16509" y="200723"/>
                </a:lnTo>
                <a:lnTo>
                  <a:pt x="16281" y="195922"/>
                </a:lnTo>
                <a:lnTo>
                  <a:pt x="16337" y="44894"/>
                </a:lnTo>
                <a:lnTo>
                  <a:pt x="16522" y="41338"/>
                </a:lnTo>
                <a:lnTo>
                  <a:pt x="18707" y="36550"/>
                </a:lnTo>
                <a:lnTo>
                  <a:pt x="19037" y="36156"/>
                </a:lnTo>
                <a:lnTo>
                  <a:pt x="19659" y="35166"/>
                </a:lnTo>
                <a:lnTo>
                  <a:pt x="47249" y="35166"/>
                </a:lnTo>
                <a:lnTo>
                  <a:pt x="34277" y="24803"/>
                </a:lnTo>
                <a:lnTo>
                  <a:pt x="32791" y="23888"/>
                </a:lnTo>
                <a:lnTo>
                  <a:pt x="32325" y="23101"/>
                </a:lnTo>
                <a:lnTo>
                  <a:pt x="31834" y="21983"/>
                </a:lnTo>
                <a:lnTo>
                  <a:pt x="31711" y="21704"/>
                </a:lnTo>
                <a:lnTo>
                  <a:pt x="34848" y="19354"/>
                </a:lnTo>
                <a:lnTo>
                  <a:pt x="38036" y="17424"/>
                </a:lnTo>
                <a:lnTo>
                  <a:pt x="45046" y="16509"/>
                </a:lnTo>
                <a:lnTo>
                  <a:pt x="47116" y="16357"/>
                </a:lnTo>
                <a:lnTo>
                  <a:pt x="343933" y="16357"/>
                </a:lnTo>
                <a:lnTo>
                  <a:pt x="338570" y="10829"/>
                </a:lnTo>
                <a:lnTo>
                  <a:pt x="326694" y="3746"/>
                </a:lnTo>
                <a:lnTo>
                  <a:pt x="320332" y="888"/>
                </a:lnTo>
                <a:lnTo>
                  <a:pt x="313966" y="0"/>
                </a:lnTo>
                <a:close/>
              </a:path>
              <a:path w="357505" h="248920">
                <a:moveTo>
                  <a:pt x="354454" y="35483"/>
                </a:moveTo>
                <a:lnTo>
                  <a:pt x="337184" y="35483"/>
                </a:lnTo>
                <a:lnTo>
                  <a:pt x="339064" y="37579"/>
                </a:lnTo>
                <a:lnTo>
                  <a:pt x="339915" y="40093"/>
                </a:lnTo>
                <a:lnTo>
                  <a:pt x="340209" y="44894"/>
                </a:lnTo>
                <a:lnTo>
                  <a:pt x="340283" y="202171"/>
                </a:lnTo>
                <a:lnTo>
                  <a:pt x="340002" y="207365"/>
                </a:lnTo>
                <a:lnTo>
                  <a:pt x="339890" y="209435"/>
                </a:lnTo>
                <a:lnTo>
                  <a:pt x="338785" y="212458"/>
                </a:lnTo>
                <a:lnTo>
                  <a:pt x="336562" y="215341"/>
                </a:lnTo>
                <a:lnTo>
                  <a:pt x="354272" y="215341"/>
                </a:lnTo>
                <a:lnTo>
                  <a:pt x="355206" y="213207"/>
                </a:lnTo>
                <a:lnTo>
                  <a:pt x="356984" y="207365"/>
                </a:lnTo>
                <a:lnTo>
                  <a:pt x="356908" y="47790"/>
                </a:lnTo>
                <a:lnTo>
                  <a:pt x="356795" y="46767"/>
                </a:lnTo>
                <a:lnTo>
                  <a:pt x="356707" y="45961"/>
                </a:lnTo>
                <a:lnTo>
                  <a:pt x="356590" y="44894"/>
                </a:lnTo>
                <a:lnTo>
                  <a:pt x="354696" y="36550"/>
                </a:lnTo>
                <a:lnTo>
                  <a:pt x="354607" y="36156"/>
                </a:lnTo>
                <a:lnTo>
                  <a:pt x="354535" y="35839"/>
                </a:lnTo>
                <a:lnTo>
                  <a:pt x="354454" y="35483"/>
                </a:lnTo>
                <a:close/>
              </a:path>
              <a:path w="357505" h="248920">
                <a:moveTo>
                  <a:pt x="21882" y="214718"/>
                </a:moveTo>
                <a:lnTo>
                  <a:pt x="20238" y="214718"/>
                </a:lnTo>
                <a:lnTo>
                  <a:pt x="20459" y="215049"/>
                </a:lnTo>
                <a:lnTo>
                  <a:pt x="21882" y="214718"/>
                </a:lnTo>
                <a:close/>
              </a:path>
              <a:path w="357505" h="248920">
                <a:moveTo>
                  <a:pt x="47249" y="35166"/>
                </a:moveTo>
                <a:lnTo>
                  <a:pt x="19659" y="35166"/>
                </a:lnTo>
                <a:lnTo>
                  <a:pt x="20930" y="35839"/>
                </a:lnTo>
                <a:lnTo>
                  <a:pt x="21780" y="36156"/>
                </a:lnTo>
                <a:lnTo>
                  <a:pt x="35280" y="46767"/>
                </a:lnTo>
                <a:lnTo>
                  <a:pt x="132054" y="123850"/>
                </a:lnTo>
                <a:lnTo>
                  <a:pt x="132833" y="124688"/>
                </a:lnTo>
                <a:lnTo>
                  <a:pt x="133311" y="125145"/>
                </a:lnTo>
                <a:lnTo>
                  <a:pt x="133222" y="125945"/>
                </a:lnTo>
                <a:lnTo>
                  <a:pt x="132994" y="126403"/>
                </a:lnTo>
                <a:lnTo>
                  <a:pt x="21401" y="215049"/>
                </a:lnTo>
                <a:lnTo>
                  <a:pt x="48341" y="215049"/>
                </a:lnTo>
                <a:lnTo>
                  <a:pt x="146164" y="137248"/>
                </a:lnTo>
                <a:lnTo>
                  <a:pt x="146824" y="137020"/>
                </a:lnTo>
                <a:lnTo>
                  <a:pt x="147488" y="136664"/>
                </a:lnTo>
                <a:lnTo>
                  <a:pt x="236470" y="136664"/>
                </a:lnTo>
                <a:lnTo>
                  <a:pt x="231053" y="132370"/>
                </a:lnTo>
                <a:lnTo>
                  <a:pt x="177690" y="132370"/>
                </a:lnTo>
                <a:lnTo>
                  <a:pt x="171465" y="131273"/>
                </a:lnTo>
                <a:lnTo>
                  <a:pt x="165303" y="128473"/>
                </a:lnTo>
                <a:lnTo>
                  <a:pt x="163537" y="127419"/>
                </a:lnTo>
                <a:lnTo>
                  <a:pt x="162089" y="126403"/>
                </a:lnTo>
                <a:lnTo>
                  <a:pt x="161483" y="125945"/>
                </a:lnTo>
                <a:lnTo>
                  <a:pt x="47249" y="35166"/>
                </a:lnTo>
                <a:close/>
              </a:path>
              <a:path w="357505" h="248920">
                <a:moveTo>
                  <a:pt x="209181" y="136664"/>
                </a:moveTo>
                <a:lnTo>
                  <a:pt x="147590" y="136664"/>
                </a:lnTo>
                <a:lnTo>
                  <a:pt x="149898" y="137744"/>
                </a:lnTo>
                <a:lnTo>
                  <a:pt x="151917" y="139318"/>
                </a:lnTo>
                <a:lnTo>
                  <a:pt x="159816" y="144602"/>
                </a:lnTo>
                <a:lnTo>
                  <a:pt x="166052" y="147218"/>
                </a:lnTo>
                <a:lnTo>
                  <a:pt x="181457" y="149428"/>
                </a:lnTo>
                <a:lnTo>
                  <a:pt x="189420" y="147954"/>
                </a:lnTo>
                <a:lnTo>
                  <a:pt x="199885" y="142760"/>
                </a:lnTo>
                <a:lnTo>
                  <a:pt x="202590" y="140906"/>
                </a:lnTo>
                <a:lnTo>
                  <a:pt x="206667" y="138391"/>
                </a:lnTo>
                <a:lnTo>
                  <a:pt x="207911" y="137502"/>
                </a:lnTo>
                <a:lnTo>
                  <a:pt x="209181" y="136664"/>
                </a:lnTo>
                <a:close/>
              </a:path>
              <a:path w="357505" h="248920">
                <a:moveTo>
                  <a:pt x="343933" y="16357"/>
                </a:moveTo>
                <a:lnTo>
                  <a:pt x="310248" y="16357"/>
                </a:lnTo>
                <a:lnTo>
                  <a:pt x="317728" y="16954"/>
                </a:lnTo>
                <a:lnTo>
                  <a:pt x="321729" y="18783"/>
                </a:lnTo>
                <a:lnTo>
                  <a:pt x="325869" y="21983"/>
                </a:lnTo>
                <a:lnTo>
                  <a:pt x="324764" y="23101"/>
                </a:lnTo>
                <a:lnTo>
                  <a:pt x="324129" y="23888"/>
                </a:lnTo>
                <a:lnTo>
                  <a:pt x="195833" y="125780"/>
                </a:lnTo>
                <a:lnTo>
                  <a:pt x="177690" y="132370"/>
                </a:lnTo>
                <a:lnTo>
                  <a:pt x="231053" y="132370"/>
                </a:lnTo>
                <a:lnTo>
                  <a:pt x="226504" y="128765"/>
                </a:lnTo>
                <a:lnTo>
                  <a:pt x="224459" y="127698"/>
                </a:lnTo>
                <a:lnTo>
                  <a:pt x="223760" y="125945"/>
                </a:lnTo>
                <a:lnTo>
                  <a:pt x="223634" y="125628"/>
                </a:lnTo>
                <a:lnTo>
                  <a:pt x="223857" y="125145"/>
                </a:lnTo>
                <a:lnTo>
                  <a:pt x="223926" y="124688"/>
                </a:lnTo>
                <a:lnTo>
                  <a:pt x="335838" y="35839"/>
                </a:lnTo>
                <a:lnTo>
                  <a:pt x="336226" y="35839"/>
                </a:lnTo>
                <a:lnTo>
                  <a:pt x="337184" y="35483"/>
                </a:lnTo>
                <a:lnTo>
                  <a:pt x="354454" y="35483"/>
                </a:lnTo>
                <a:lnTo>
                  <a:pt x="353530" y="31410"/>
                </a:lnTo>
                <a:lnTo>
                  <a:pt x="347519" y="20053"/>
                </a:lnTo>
                <a:lnTo>
                  <a:pt x="343933" y="163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97743" y="5897889"/>
            <a:ext cx="5814060" cy="14173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8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Conoce</a:t>
            </a:r>
            <a:r>
              <a:rPr sz="1600" spc="-8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600" spc="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cómo</a:t>
            </a:r>
            <a:r>
              <a:rPr sz="1600" spc="-7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GEPROC</a:t>
            </a:r>
            <a:r>
              <a:rPr sz="1600" spc="-7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600" spc="5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puede</a:t>
            </a:r>
            <a:r>
              <a:rPr sz="1600" spc="-7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potenciar</a:t>
            </a:r>
            <a:r>
              <a:rPr sz="1600" spc="-7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tu </a:t>
            </a:r>
            <a:r>
              <a:rPr sz="16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organización.</a:t>
            </a:r>
            <a:endParaRPr sz="1600" dirty="0">
              <a:latin typeface="Montserrat" panose="00000500000000000000" pitchFamily="2" charset="0"/>
              <a:cs typeface="Verdana"/>
            </a:endParaRPr>
          </a:p>
          <a:p>
            <a:pPr marL="614045" marR="3124835">
              <a:lnSpc>
                <a:spcPct val="187500"/>
              </a:lnSpc>
              <a:spcBef>
                <a:spcPts val="430"/>
              </a:spcBef>
            </a:pPr>
            <a:r>
              <a:rPr sz="1600" spc="-10" dirty="0">
                <a:solidFill>
                  <a:schemeClr val="bg1"/>
                </a:solidFill>
                <a:latin typeface="Montserrat" panose="00000500000000000000" pitchFamily="2" charset="0"/>
                <a:cs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www.geproc.cl/</a:t>
            </a:r>
            <a:r>
              <a:rPr sz="1600" spc="-10" dirty="0">
                <a:solidFill>
                  <a:schemeClr val="bg1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Montserrat" panose="00000500000000000000" pitchFamily="2" charset="0"/>
                <a:cs typeface="Verdan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contacto@geproc.cl</a:t>
            </a:r>
            <a:endParaRPr sz="1600" dirty="0">
              <a:solidFill>
                <a:schemeClr val="bg1"/>
              </a:solidFill>
              <a:latin typeface="Montserrat" panose="00000500000000000000" pitchFamily="2" charset="0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807840" y="6054674"/>
            <a:ext cx="1501775" cy="1398270"/>
          </a:xfrm>
          <a:custGeom>
            <a:avLst/>
            <a:gdLst/>
            <a:ahLst/>
            <a:cxnLst/>
            <a:rect l="l" t="t" r="r" b="b"/>
            <a:pathLst>
              <a:path w="1501775" h="1398270">
                <a:moveTo>
                  <a:pt x="636231" y="665314"/>
                </a:moveTo>
                <a:lnTo>
                  <a:pt x="494106" y="775792"/>
                </a:lnTo>
                <a:lnTo>
                  <a:pt x="494106" y="1356042"/>
                </a:lnTo>
                <a:lnTo>
                  <a:pt x="528574" y="1366875"/>
                </a:lnTo>
                <a:lnTo>
                  <a:pt x="563778" y="1376146"/>
                </a:lnTo>
                <a:lnTo>
                  <a:pt x="599681" y="1383842"/>
                </a:lnTo>
                <a:lnTo>
                  <a:pt x="636231" y="1389938"/>
                </a:lnTo>
                <a:lnTo>
                  <a:pt x="636231" y="665314"/>
                </a:lnTo>
                <a:close/>
              </a:path>
              <a:path w="1501775" h="1398270">
                <a:moveTo>
                  <a:pt x="838873" y="542569"/>
                </a:moveTo>
                <a:lnTo>
                  <a:pt x="750620" y="467906"/>
                </a:lnTo>
                <a:lnTo>
                  <a:pt x="662368" y="542569"/>
                </a:lnTo>
                <a:lnTo>
                  <a:pt x="662368" y="1393190"/>
                </a:lnTo>
                <a:lnTo>
                  <a:pt x="684161" y="1395260"/>
                </a:lnTo>
                <a:lnTo>
                  <a:pt x="706132" y="1396758"/>
                </a:lnTo>
                <a:lnTo>
                  <a:pt x="728294" y="1397660"/>
                </a:lnTo>
                <a:lnTo>
                  <a:pt x="750620" y="1397977"/>
                </a:lnTo>
                <a:lnTo>
                  <a:pt x="772934" y="1397660"/>
                </a:lnTo>
                <a:lnTo>
                  <a:pt x="795083" y="1396758"/>
                </a:lnTo>
                <a:lnTo>
                  <a:pt x="817067" y="1395260"/>
                </a:lnTo>
                <a:lnTo>
                  <a:pt x="838873" y="1393190"/>
                </a:lnTo>
                <a:lnTo>
                  <a:pt x="838873" y="542569"/>
                </a:lnTo>
                <a:close/>
              </a:path>
              <a:path w="1501775" h="1398270">
                <a:moveTo>
                  <a:pt x="1007135" y="775792"/>
                </a:moveTo>
                <a:lnTo>
                  <a:pt x="865009" y="665314"/>
                </a:lnTo>
                <a:lnTo>
                  <a:pt x="865009" y="1389938"/>
                </a:lnTo>
                <a:lnTo>
                  <a:pt x="901547" y="1383842"/>
                </a:lnTo>
                <a:lnTo>
                  <a:pt x="937450" y="1376146"/>
                </a:lnTo>
                <a:lnTo>
                  <a:pt x="972667" y="1366875"/>
                </a:lnTo>
                <a:lnTo>
                  <a:pt x="1007135" y="1356042"/>
                </a:lnTo>
                <a:lnTo>
                  <a:pt x="1007135" y="775792"/>
                </a:lnTo>
                <a:close/>
              </a:path>
              <a:path w="1501775" h="1398270">
                <a:moveTo>
                  <a:pt x="1501241" y="698982"/>
                </a:moveTo>
                <a:lnTo>
                  <a:pt x="1499641" y="653034"/>
                </a:lnTo>
                <a:lnTo>
                  <a:pt x="1494917" y="607872"/>
                </a:lnTo>
                <a:lnTo>
                  <a:pt x="1487157" y="563587"/>
                </a:lnTo>
                <a:lnTo>
                  <a:pt x="1476476" y="520293"/>
                </a:lnTo>
                <a:lnTo>
                  <a:pt x="1462963" y="478066"/>
                </a:lnTo>
                <a:lnTo>
                  <a:pt x="1446720" y="436994"/>
                </a:lnTo>
                <a:lnTo>
                  <a:pt x="1427848" y="397179"/>
                </a:lnTo>
                <a:lnTo>
                  <a:pt x="1406436" y="358711"/>
                </a:lnTo>
                <a:lnTo>
                  <a:pt x="1382585" y="321691"/>
                </a:lnTo>
                <a:lnTo>
                  <a:pt x="1356410" y="286181"/>
                </a:lnTo>
                <a:lnTo>
                  <a:pt x="1327988" y="252310"/>
                </a:lnTo>
                <a:lnTo>
                  <a:pt x="1297432" y="220154"/>
                </a:lnTo>
                <a:lnTo>
                  <a:pt x="1264831" y="189801"/>
                </a:lnTo>
                <a:lnTo>
                  <a:pt x="1230299" y="161340"/>
                </a:lnTo>
                <a:lnTo>
                  <a:pt x="1193914" y="134874"/>
                </a:lnTo>
                <a:lnTo>
                  <a:pt x="1155788" y="110490"/>
                </a:lnTo>
                <a:lnTo>
                  <a:pt x="1116025" y="88290"/>
                </a:lnTo>
                <a:lnTo>
                  <a:pt x="1074712" y="68351"/>
                </a:lnTo>
                <a:lnTo>
                  <a:pt x="1031963" y="50774"/>
                </a:lnTo>
                <a:lnTo>
                  <a:pt x="987856" y="35648"/>
                </a:lnTo>
                <a:lnTo>
                  <a:pt x="942505" y="23063"/>
                </a:lnTo>
                <a:lnTo>
                  <a:pt x="895997" y="13106"/>
                </a:lnTo>
                <a:lnTo>
                  <a:pt x="848448" y="5892"/>
                </a:lnTo>
                <a:lnTo>
                  <a:pt x="799947" y="1498"/>
                </a:lnTo>
                <a:lnTo>
                  <a:pt x="750595" y="0"/>
                </a:lnTo>
                <a:lnTo>
                  <a:pt x="701243" y="1498"/>
                </a:lnTo>
                <a:lnTo>
                  <a:pt x="652741" y="5892"/>
                </a:lnTo>
                <a:lnTo>
                  <a:pt x="605193" y="13106"/>
                </a:lnTo>
                <a:lnTo>
                  <a:pt x="558698" y="23063"/>
                </a:lnTo>
                <a:lnTo>
                  <a:pt x="513346" y="35648"/>
                </a:lnTo>
                <a:lnTo>
                  <a:pt x="469252" y="50774"/>
                </a:lnTo>
                <a:lnTo>
                  <a:pt x="426491" y="68351"/>
                </a:lnTo>
                <a:lnTo>
                  <a:pt x="385191" y="88290"/>
                </a:lnTo>
                <a:lnTo>
                  <a:pt x="345427" y="110490"/>
                </a:lnTo>
                <a:lnTo>
                  <a:pt x="307301" y="134874"/>
                </a:lnTo>
                <a:lnTo>
                  <a:pt x="270929" y="161340"/>
                </a:lnTo>
                <a:lnTo>
                  <a:pt x="236385" y="189801"/>
                </a:lnTo>
                <a:lnTo>
                  <a:pt x="203796" y="220154"/>
                </a:lnTo>
                <a:lnTo>
                  <a:pt x="173240" y="252310"/>
                </a:lnTo>
                <a:lnTo>
                  <a:pt x="144818" y="286181"/>
                </a:lnTo>
                <a:lnTo>
                  <a:pt x="118643" y="321691"/>
                </a:lnTo>
                <a:lnTo>
                  <a:pt x="94792" y="358711"/>
                </a:lnTo>
                <a:lnTo>
                  <a:pt x="73380" y="397179"/>
                </a:lnTo>
                <a:lnTo>
                  <a:pt x="54508" y="436994"/>
                </a:lnTo>
                <a:lnTo>
                  <a:pt x="38265" y="478066"/>
                </a:lnTo>
                <a:lnTo>
                  <a:pt x="24752" y="520293"/>
                </a:lnTo>
                <a:lnTo>
                  <a:pt x="14071" y="563587"/>
                </a:lnTo>
                <a:lnTo>
                  <a:pt x="6311" y="607872"/>
                </a:lnTo>
                <a:lnTo>
                  <a:pt x="1587" y="653034"/>
                </a:lnTo>
                <a:lnTo>
                  <a:pt x="0" y="698982"/>
                </a:lnTo>
                <a:lnTo>
                  <a:pt x="1790" y="747788"/>
                </a:lnTo>
                <a:lnTo>
                  <a:pt x="7112" y="795680"/>
                </a:lnTo>
                <a:lnTo>
                  <a:pt x="15836" y="842556"/>
                </a:lnTo>
                <a:lnTo>
                  <a:pt x="27838" y="888301"/>
                </a:lnTo>
                <a:lnTo>
                  <a:pt x="43014" y="932827"/>
                </a:lnTo>
                <a:lnTo>
                  <a:pt x="61239" y="975995"/>
                </a:lnTo>
                <a:lnTo>
                  <a:pt x="82384" y="1017714"/>
                </a:lnTo>
                <a:lnTo>
                  <a:pt x="106337" y="1057871"/>
                </a:lnTo>
                <a:lnTo>
                  <a:pt x="132981" y="1096352"/>
                </a:lnTo>
                <a:lnTo>
                  <a:pt x="162204" y="1133043"/>
                </a:lnTo>
                <a:lnTo>
                  <a:pt x="193878" y="1167841"/>
                </a:lnTo>
                <a:lnTo>
                  <a:pt x="227888" y="1200632"/>
                </a:lnTo>
                <a:lnTo>
                  <a:pt x="264121" y="1231303"/>
                </a:lnTo>
                <a:lnTo>
                  <a:pt x="302437" y="1259751"/>
                </a:lnTo>
                <a:lnTo>
                  <a:pt x="342747" y="1285862"/>
                </a:lnTo>
                <a:lnTo>
                  <a:pt x="384911" y="1309522"/>
                </a:lnTo>
                <a:lnTo>
                  <a:pt x="428828" y="1330617"/>
                </a:lnTo>
                <a:lnTo>
                  <a:pt x="428828" y="1048969"/>
                </a:lnTo>
                <a:lnTo>
                  <a:pt x="390982" y="1015415"/>
                </a:lnTo>
                <a:lnTo>
                  <a:pt x="357111" y="978331"/>
                </a:lnTo>
                <a:lnTo>
                  <a:pt x="327545" y="938022"/>
                </a:lnTo>
                <a:lnTo>
                  <a:pt x="302615" y="894803"/>
                </a:lnTo>
                <a:lnTo>
                  <a:pt x="282651" y="848982"/>
                </a:lnTo>
                <a:lnTo>
                  <a:pt x="267982" y="800862"/>
                </a:lnTo>
                <a:lnTo>
                  <a:pt x="258940" y="750760"/>
                </a:lnTo>
                <a:lnTo>
                  <a:pt x="255854" y="698982"/>
                </a:lnTo>
                <a:lnTo>
                  <a:pt x="258406" y="651878"/>
                </a:lnTo>
                <a:lnTo>
                  <a:pt x="265899" y="606132"/>
                </a:lnTo>
                <a:lnTo>
                  <a:pt x="278091" y="561975"/>
                </a:lnTo>
                <a:lnTo>
                  <a:pt x="294728" y="519645"/>
                </a:lnTo>
                <a:lnTo>
                  <a:pt x="315556" y="479361"/>
                </a:lnTo>
                <a:lnTo>
                  <a:pt x="340347" y="441375"/>
                </a:lnTo>
                <a:lnTo>
                  <a:pt x="368820" y="405904"/>
                </a:lnTo>
                <a:lnTo>
                  <a:pt x="400761" y="373189"/>
                </a:lnTo>
                <a:lnTo>
                  <a:pt x="435889" y="343458"/>
                </a:lnTo>
                <a:lnTo>
                  <a:pt x="473976" y="316928"/>
                </a:lnTo>
                <a:lnTo>
                  <a:pt x="514769" y="293852"/>
                </a:lnTo>
                <a:lnTo>
                  <a:pt x="558012" y="274447"/>
                </a:lnTo>
                <a:lnTo>
                  <a:pt x="603465" y="258953"/>
                </a:lnTo>
                <a:lnTo>
                  <a:pt x="650887" y="247611"/>
                </a:lnTo>
                <a:lnTo>
                  <a:pt x="700011" y="240626"/>
                </a:lnTo>
                <a:lnTo>
                  <a:pt x="750595" y="238239"/>
                </a:lnTo>
                <a:lnTo>
                  <a:pt x="801179" y="240626"/>
                </a:lnTo>
                <a:lnTo>
                  <a:pt x="850315" y="247611"/>
                </a:lnTo>
                <a:lnTo>
                  <a:pt x="897737" y="258953"/>
                </a:lnTo>
                <a:lnTo>
                  <a:pt x="943190" y="274447"/>
                </a:lnTo>
                <a:lnTo>
                  <a:pt x="986447" y="293852"/>
                </a:lnTo>
                <a:lnTo>
                  <a:pt x="1027252" y="316928"/>
                </a:lnTo>
                <a:lnTo>
                  <a:pt x="1065339" y="343458"/>
                </a:lnTo>
                <a:lnTo>
                  <a:pt x="1100480" y="373189"/>
                </a:lnTo>
                <a:lnTo>
                  <a:pt x="1132408" y="405904"/>
                </a:lnTo>
                <a:lnTo>
                  <a:pt x="1160894" y="441375"/>
                </a:lnTo>
                <a:lnTo>
                  <a:pt x="1185672" y="479361"/>
                </a:lnTo>
                <a:lnTo>
                  <a:pt x="1206512" y="519645"/>
                </a:lnTo>
                <a:lnTo>
                  <a:pt x="1223149" y="561975"/>
                </a:lnTo>
                <a:lnTo>
                  <a:pt x="1235341" y="606132"/>
                </a:lnTo>
                <a:lnTo>
                  <a:pt x="1242834" y="651878"/>
                </a:lnTo>
                <a:lnTo>
                  <a:pt x="1245400" y="698982"/>
                </a:lnTo>
                <a:lnTo>
                  <a:pt x="1242301" y="750785"/>
                </a:lnTo>
                <a:lnTo>
                  <a:pt x="1233246" y="800900"/>
                </a:lnTo>
                <a:lnTo>
                  <a:pt x="1218565" y="849020"/>
                </a:lnTo>
                <a:lnTo>
                  <a:pt x="1198587" y="894842"/>
                </a:lnTo>
                <a:lnTo>
                  <a:pt x="1173645" y="938060"/>
                </a:lnTo>
                <a:lnTo>
                  <a:pt x="1144066" y="978357"/>
                </a:lnTo>
                <a:lnTo>
                  <a:pt x="1110195" y="1015428"/>
                </a:lnTo>
                <a:lnTo>
                  <a:pt x="1072362" y="1048969"/>
                </a:lnTo>
                <a:lnTo>
                  <a:pt x="1072362" y="1330617"/>
                </a:lnTo>
                <a:lnTo>
                  <a:pt x="1116279" y="1309522"/>
                </a:lnTo>
                <a:lnTo>
                  <a:pt x="1158443" y="1285862"/>
                </a:lnTo>
                <a:lnTo>
                  <a:pt x="1198753" y="1259751"/>
                </a:lnTo>
                <a:lnTo>
                  <a:pt x="1237094" y="1231303"/>
                </a:lnTo>
                <a:lnTo>
                  <a:pt x="1273314" y="1200632"/>
                </a:lnTo>
                <a:lnTo>
                  <a:pt x="1307338" y="1167841"/>
                </a:lnTo>
                <a:lnTo>
                  <a:pt x="1339011" y="1133043"/>
                </a:lnTo>
                <a:lnTo>
                  <a:pt x="1368234" y="1096352"/>
                </a:lnTo>
                <a:lnTo>
                  <a:pt x="1394879" y="1057871"/>
                </a:lnTo>
                <a:lnTo>
                  <a:pt x="1418844" y="1017714"/>
                </a:lnTo>
                <a:lnTo>
                  <a:pt x="1439989" y="975995"/>
                </a:lnTo>
                <a:lnTo>
                  <a:pt x="1458214" y="932827"/>
                </a:lnTo>
                <a:lnTo>
                  <a:pt x="1473377" y="888301"/>
                </a:lnTo>
                <a:lnTo>
                  <a:pt x="1485392" y="842556"/>
                </a:lnTo>
                <a:lnTo>
                  <a:pt x="1494116" y="795680"/>
                </a:lnTo>
                <a:lnTo>
                  <a:pt x="1499438" y="747788"/>
                </a:lnTo>
                <a:lnTo>
                  <a:pt x="1501241" y="6989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52F977A9-8CE1-39D3-DC0A-A09339B9AB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64746" y="314381"/>
            <a:ext cx="5097854" cy="7237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350" dirty="0">
                <a:solidFill>
                  <a:srgbClr val="FFFFFF"/>
                </a:solidFill>
                <a:latin typeface="Montserrat" panose="00000500000000000000" pitchFamily="2" charset="0"/>
              </a:rPr>
              <a:t>QUIENES</a:t>
            </a:r>
            <a:r>
              <a:rPr b="1" spc="-45" dirty="0">
                <a:solidFill>
                  <a:srgbClr val="FFFFFF"/>
                </a:solidFill>
                <a:latin typeface="Montserrat" panose="00000500000000000000" pitchFamily="2" charset="0"/>
              </a:rPr>
              <a:t> </a:t>
            </a:r>
            <a:r>
              <a:rPr b="1" spc="-30" dirty="0">
                <a:solidFill>
                  <a:srgbClr val="F14A26"/>
                </a:solidFill>
                <a:latin typeface="Montserrat" panose="00000500000000000000" pitchFamily="2" charset="0"/>
              </a:rPr>
              <a:t>SOMOS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64740" y="4044612"/>
            <a:ext cx="6088459" cy="3351430"/>
          </a:xfrm>
          <a:prstGeom prst="rect">
            <a:avLst/>
          </a:prstGeom>
        </p:spPr>
        <p:txBody>
          <a:bodyPr vert="horz" wrap="square" lIns="0" tIns="255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10"/>
              </a:spcBef>
            </a:pPr>
            <a:r>
              <a:rPr sz="4000" b="1" spc="-325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PROPUESTA</a:t>
            </a:r>
            <a:r>
              <a:rPr sz="4000" b="1" spc="-55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 </a:t>
            </a:r>
            <a:r>
              <a:rPr sz="4000" b="1" spc="-335" dirty="0">
                <a:solidFill>
                  <a:srgbClr val="0E3B62"/>
                </a:solidFill>
                <a:latin typeface="Montserrat" panose="00000500000000000000" pitchFamily="2" charset="0"/>
                <a:cs typeface="Tahoma"/>
              </a:rPr>
              <a:t>DE</a:t>
            </a:r>
            <a:r>
              <a:rPr sz="4000" b="1" spc="-50" dirty="0">
                <a:solidFill>
                  <a:srgbClr val="0E3B62"/>
                </a:solidFill>
                <a:latin typeface="Montserrat" panose="00000500000000000000" pitchFamily="2" charset="0"/>
                <a:cs typeface="Tahoma"/>
              </a:rPr>
              <a:t> </a:t>
            </a:r>
            <a:r>
              <a:rPr sz="4000" b="1" spc="-10" dirty="0">
                <a:solidFill>
                  <a:srgbClr val="0E3B62"/>
                </a:solidFill>
                <a:latin typeface="Montserrat" panose="00000500000000000000" pitchFamily="2" charset="0"/>
                <a:cs typeface="Tahoma"/>
              </a:rPr>
              <a:t>VALOR</a:t>
            </a:r>
            <a:endParaRPr sz="4000" dirty="0">
              <a:latin typeface="Montserrat" panose="00000500000000000000" pitchFamily="2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sz="1200" spc="-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Ayudamos</a:t>
            </a:r>
            <a:r>
              <a:rPr sz="1200" spc="-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9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a</a:t>
            </a:r>
            <a:r>
              <a:rPr sz="1200" spc="-4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7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nuestros</a:t>
            </a:r>
            <a:r>
              <a:rPr sz="1200" spc="-4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clientes</a:t>
            </a:r>
            <a:r>
              <a:rPr sz="1200" spc="-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a:</a:t>
            </a:r>
            <a:endParaRPr sz="1200" dirty="0">
              <a:latin typeface="Montserrat" panose="00000500000000000000" pitchFamily="2" charset="0"/>
              <a:cs typeface="Verdana"/>
            </a:endParaRPr>
          </a:p>
          <a:p>
            <a:pPr marL="469900" marR="1363345">
              <a:lnSpc>
                <a:spcPct val="180600"/>
              </a:lnSpc>
              <a:spcBef>
                <a:spcPts val="600"/>
              </a:spcBef>
            </a:pPr>
            <a:r>
              <a:rPr sz="1200" spc="-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Optimizar</a:t>
            </a:r>
            <a:r>
              <a:rPr sz="1200" spc="-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la</a:t>
            </a:r>
            <a:r>
              <a:rPr sz="1200" spc="-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planificación</a:t>
            </a:r>
            <a:r>
              <a:rPr sz="1200" spc="-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8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y</a:t>
            </a:r>
            <a:r>
              <a:rPr sz="1200" spc="-4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control</a:t>
            </a:r>
            <a:r>
              <a:rPr sz="1200" spc="-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</a:t>
            </a:r>
            <a:r>
              <a:rPr sz="1200" spc="-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proyectos. </a:t>
            </a:r>
            <a:r>
              <a:rPr sz="1200" spc="-3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Organizar</a:t>
            </a:r>
            <a:r>
              <a:rPr sz="1200" spc="-5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8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y</a:t>
            </a:r>
            <a:r>
              <a:rPr sz="1200" spc="-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4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liderar</a:t>
            </a:r>
            <a:r>
              <a:rPr sz="1200" spc="-5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equipos</a:t>
            </a:r>
            <a:r>
              <a:rPr sz="1200" spc="-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multidisciplinarios.</a:t>
            </a:r>
            <a:endParaRPr sz="1200" dirty="0">
              <a:latin typeface="Montserrat" panose="00000500000000000000" pitchFamily="2" charset="0"/>
              <a:cs typeface="Verdana"/>
            </a:endParaRPr>
          </a:p>
          <a:p>
            <a:pPr marL="469900" marR="5080">
              <a:lnSpc>
                <a:spcPct val="111100"/>
              </a:lnSpc>
              <a:spcBef>
                <a:spcPts val="1000"/>
              </a:spcBef>
            </a:pPr>
            <a:r>
              <a:rPr sz="1200" spc="-3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Involucrar</a:t>
            </a:r>
            <a:r>
              <a:rPr sz="1200" spc="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</a:t>
            </a:r>
            <a:r>
              <a:rPr sz="1200" spc="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manera</a:t>
            </a:r>
            <a:r>
              <a:rPr sz="1200" spc="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permanente</a:t>
            </a:r>
            <a:r>
              <a:rPr sz="1200" spc="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9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a</a:t>
            </a:r>
            <a:r>
              <a:rPr sz="1200" spc="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los</a:t>
            </a:r>
            <a:r>
              <a:rPr sz="1200" spc="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actores</a:t>
            </a:r>
            <a:r>
              <a:rPr sz="1200" spc="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participantes</a:t>
            </a:r>
            <a:r>
              <a:rPr sz="1200" spc="1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del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proyecto.</a:t>
            </a:r>
            <a:endParaRPr sz="1200" dirty="0">
              <a:latin typeface="Montserrat" panose="00000500000000000000" pitchFamily="2" charset="0"/>
              <a:cs typeface="Verdana"/>
            </a:endParaRPr>
          </a:p>
          <a:p>
            <a:pPr marL="469900">
              <a:lnSpc>
                <a:spcPct val="100000"/>
              </a:lnSpc>
              <a:spcBef>
                <a:spcPts val="1160"/>
              </a:spcBef>
            </a:pPr>
            <a:r>
              <a:rPr sz="1200" spc="-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Fortalecer</a:t>
            </a:r>
            <a:r>
              <a:rPr sz="1200" spc="-1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la</a:t>
            </a:r>
            <a:r>
              <a:rPr sz="1200" spc="-1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colaboración</a:t>
            </a:r>
            <a:r>
              <a:rPr sz="1200" spc="-1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8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y</a:t>
            </a:r>
            <a:r>
              <a:rPr sz="1200" spc="-1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el</a:t>
            </a:r>
            <a:r>
              <a:rPr sz="1200" spc="-1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trabajo</a:t>
            </a:r>
            <a:r>
              <a:rPr sz="1200" spc="-1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en</a:t>
            </a:r>
            <a:r>
              <a:rPr sz="1200" spc="-1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equipo.</a:t>
            </a:r>
            <a:endParaRPr sz="1200" dirty="0">
              <a:latin typeface="Montserrat" panose="00000500000000000000" pitchFamily="2" charset="0"/>
              <a:cs typeface="Verdana"/>
            </a:endParaRPr>
          </a:p>
          <a:p>
            <a:pPr>
              <a:lnSpc>
                <a:spcPct val="100000"/>
              </a:lnSpc>
              <a:spcBef>
                <a:spcPts val="145"/>
              </a:spcBef>
            </a:pPr>
            <a:endParaRPr sz="1200" dirty="0">
              <a:latin typeface="Montserrat" panose="00000500000000000000" pitchFamily="2" charset="0"/>
              <a:cs typeface="Verdana"/>
            </a:endParaRPr>
          </a:p>
          <a:p>
            <a:pPr marL="12700" marR="5080">
              <a:lnSpc>
                <a:spcPct val="111100"/>
              </a:lnSpc>
            </a:pPr>
            <a:r>
              <a:rPr sz="1200" spc="-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Nuestro</a:t>
            </a:r>
            <a:r>
              <a:rPr sz="1200" spc="254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enfoque</a:t>
            </a:r>
            <a:r>
              <a:rPr sz="1200" spc="254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está</a:t>
            </a:r>
            <a:r>
              <a:rPr sz="1200" spc="254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en</a:t>
            </a:r>
            <a:r>
              <a:rPr sz="1200" spc="26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que</a:t>
            </a:r>
            <a:r>
              <a:rPr sz="1200" spc="254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4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nuestros</a:t>
            </a:r>
            <a:r>
              <a:rPr sz="1200" spc="254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clientes</a:t>
            </a:r>
            <a:r>
              <a:rPr sz="1200" spc="26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puedan</a:t>
            </a:r>
            <a:r>
              <a:rPr sz="1200" spc="254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avanzar</a:t>
            </a:r>
            <a:r>
              <a:rPr sz="1200" spc="254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3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con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confianza</a:t>
            </a:r>
            <a:r>
              <a:rPr sz="1200" spc="-7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en</a:t>
            </a:r>
            <a:r>
              <a:rPr sz="1200" spc="-7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el</a:t>
            </a:r>
            <a:r>
              <a:rPr sz="1200" spc="-7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desarrollo</a:t>
            </a:r>
            <a:r>
              <a:rPr sz="1200" spc="-7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</a:t>
            </a:r>
            <a:r>
              <a:rPr sz="1200" spc="-7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sus</a:t>
            </a:r>
            <a:r>
              <a:rPr sz="1200" spc="-7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proyectos.</a:t>
            </a:r>
            <a:endParaRPr sz="1200" dirty="0">
              <a:latin typeface="Montserrat" panose="00000500000000000000" pitchFamily="2" charset="0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4741" y="1137703"/>
            <a:ext cx="5474335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1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GEPROC</a:t>
            </a:r>
            <a:r>
              <a:rPr sz="1200" spc="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es</a:t>
            </a:r>
            <a:r>
              <a:rPr sz="1200" spc="7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una</a:t>
            </a:r>
            <a:r>
              <a:rPr sz="1200" spc="7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empresa</a:t>
            </a:r>
            <a:r>
              <a:rPr sz="1200" spc="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especializada</a:t>
            </a:r>
            <a:r>
              <a:rPr sz="1200" spc="7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en</a:t>
            </a:r>
            <a:r>
              <a:rPr sz="1200" spc="7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la</a:t>
            </a:r>
            <a:r>
              <a:rPr sz="1200" spc="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gestión</a:t>
            </a:r>
            <a:r>
              <a:rPr sz="1200" spc="7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</a:t>
            </a:r>
            <a:r>
              <a:rPr sz="1200" spc="7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proyectos</a:t>
            </a:r>
            <a:r>
              <a:rPr sz="1200" spc="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construcción,</a:t>
            </a:r>
            <a:r>
              <a:rPr sz="1200" spc="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orientada</a:t>
            </a:r>
            <a:r>
              <a:rPr sz="1200" spc="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9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a</a:t>
            </a:r>
            <a:r>
              <a:rPr sz="1200" spc="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desarrollar</a:t>
            </a:r>
            <a:r>
              <a:rPr sz="1200" spc="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y</a:t>
            </a:r>
            <a:r>
              <a:rPr sz="1200" spc="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4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resolver,</a:t>
            </a:r>
            <a:r>
              <a:rPr sz="1200" spc="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</a:t>
            </a:r>
            <a:r>
              <a:rPr sz="1200" spc="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manera</a:t>
            </a:r>
            <a:r>
              <a:rPr sz="1200" spc="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profesional,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proactiva</a:t>
            </a:r>
            <a:r>
              <a:rPr sz="1200" spc="9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y</a:t>
            </a:r>
            <a:r>
              <a:rPr sz="1200" spc="1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personalizada,</a:t>
            </a:r>
            <a:r>
              <a:rPr sz="1200" spc="9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cada</a:t>
            </a:r>
            <a:r>
              <a:rPr sz="1200" spc="1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uno</a:t>
            </a:r>
            <a:r>
              <a:rPr sz="1200" spc="1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</a:t>
            </a:r>
            <a:r>
              <a:rPr sz="1200" spc="9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los</a:t>
            </a:r>
            <a:r>
              <a:rPr sz="1200" spc="1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requerimientos</a:t>
            </a:r>
            <a:r>
              <a:rPr sz="1200" spc="1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y</a:t>
            </a:r>
            <a:r>
              <a:rPr sz="1200" spc="9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desafíos </a:t>
            </a:r>
            <a:r>
              <a:rPr sz="1200" spc="-5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dispuestos </a:t>
            </a:r>
            <a:r>
              <a:rPr sz="1200" spc="-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por</a:t>
            </a:r>
            <a:r>
              <a:rPr sz="1200" spc="-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7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nuestros</a:t>
            </a:r>
            <a:r>
              <a:rPr sz="1200" spc="-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clientes</a:t>
            </a:r>
            <a:r>
              <a:rPr sz="1200" spc="-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8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y</a:t>
            </a:r>
            <a:r>
              <a:rPr sz="1200" spc="-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proyectos.</a:t>
            </a:r>
            <a:endParaRPr sz="1200" dirty="0">
              <a:latin typeface="Montserrat" panose="00000500000000000000" pitchFamily="2" charset="0"/>
              <a:cs typeface="Verdana"/>
            </a:endParaRPr>
          </a:p>
          <a:p>
            <a:pPr>
              <a:lnSpc>
                <a:spcPct val="100000"/>
              </a:lnSpc>
            </a:pPr>
            <a:endParaRPr sz="1200" dirty="0">
              <a:latin typeface="Montserrat" panose="00000500000000000000" pitchFamily="2" charset="0"/>
              <a:cs typeface="Verdana"/>
            </a:endParaRPr>
          </a:p>
          <a:p>
            <a:pPr>
              <a:lnSpc>
                <a:spcPct val="100000"/>
              </a:lnSpc>
              <a:spcBef>
                <a:spcPts val="280"/>
              </a:spcBef>
            </a:pPr>
            <a:endParaRPr sz="1200" dirty="0">
              <a:latin typeface="Montserrat" panose="00000500000000000000" pitchFamily="2" charset="0"/>
              <a:cs typeface="Verdana"/>
            </a:endParaRPr>
          </a:p>
          <a:p>
            <a:pPr marL="469900" marR="5715">
              <a:lnSpc>
                <a:spcPct val="111100"/>
              </a:lnSpc>
            </a:pP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Fundadores</a:t>
            </a:r>
            <a:r>
              <a:rPr sz="1200" spc="-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5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con</a:t>
            </a:r>
            <a:r>
              <a:rPr sz="1200" spc="-3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más</a:t>
            </a:r>
            <a:r>
              <a:rPr sz="1200" spc="-3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</a:t>
            </a:r>
            <a:r>
              <a:rPr sz="1200" spc="-3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20</a:t>
            </a:r>
            <a:r>
              <a:rPr sz="1200" spc="-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años</a:t>
            </a:r>
            <a:r>
              <a:rPr sz="1200" spc="-3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</a:t>
            </a:r>
            <a:r>
              <a:rPr sz="1200" spc="-3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experiencia</a:t>
            </a:r>
            <a:r>
              <a:rPr sz="1200" spc="-3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en</a:t>
            </a:r>
            <a:r>
              <a:rPr sz="1200" spc="-3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el</a:t>
            </a:r>
            <a:r>
              <a:rPr sz="1200" spc="-3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desarrollo</a:t>
            </a:r>
            <a:r>
              <a:rPr sz="1200" spc="-3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y </a:t>
            </a:r>
            <a:r>
              <a:rPr sz="1200" spc="-3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gestión</a:t>
            </a:r>
            <a:r>
              <a:rPr sz="1200" spc="-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</a:t>
            </a:r>
            <a:r>
              <a:rPr sz="1200" spc="-6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proyectos</a:t>
            </a:r>
            <a:r>
              <a:rPr sz="1200" spc="-6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</a:t>
            </a:r>
            <a:r>
              <a:rPr sz="1200" spc="-6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construcción.</a:t>
            </a:r>
            <a:endParaRPr sz="1200" dirty="0">
              <a:latin typeface="Montserrat" panose="00000500000000000000" pitchFamily="2" charset="0"/>
              <a:cs typeface="Verdana"/>
            </a:endParaRPr>
          </a:p>
          <a:p>
            <a:pPr marL="469900" marR="1358900">
              <a:lnSpc>
                <a:spcPct val="180600"/>
              </a:lnSpc>
            </a:pP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Enfoque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basado</a:t>
            </a:r>
            <a:r>
              <a:rPr sz="1200" spc="-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en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metodologías</a:t>
            </a:r>
            <a:r>
              <a:rPr sz="1200" spc="-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colaborativas.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Orientación</a:t>
            </a:r>
            <a:r>
              <a:rPr sz="1200" spc="-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9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a</a:t>
            </a:r>
            <a:r>
              <a:rPr sz="1200" spc="-6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resultados</a:t>
            </a:r>
            <a:r>
              <a:rPr sz="1200" spc="-6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confiables.</a:t>
            </a:r>
            <a:endParaRPr sz="1200" dirty="0">
              <a:latin typeface="Montserrat" panose="00000500000000000000" pitchFamily="2" charset="0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75329" y="2454294"/>
            <a:ext cx="164052" cy="4270025"/>
            <a:chOff x="575329" y="2454294"/>
            <a:chExt cx="164052" cy="427002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5329" y="2454294"/>
              <a:ext cx="122072" cy="9264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5329" y="2984061"/>
              <a:ext cx="122072" cy="9264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5329" y="3323329"/>
              <a:ext cx="122072" cy="9264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63181" y="5456224"/>
              <a:ext cx="76200" cy="1268095"/>
            </a:xfrm>
            <a:custGeom>
              <a:avLst/>
              <a:gdLst/>
              <a:ahLst/>
              <a:cxnLst/>
              <a:rect l="l" t="t" r="r" b="b"/>
              <a:pathLst>
                <a:path w="76200" h="1268095">
                  <a:moveTo>
                    <a:pt x="75819" y="1191653"/>
                  </a:moveTo>
                  <a:lnTo>
                    <a:pt x="0" y="1191653"/>
                  </a:lnTo>
                  <a:lnTo>
                    <a:pt x="0" y="1267472"/>
                  </a:lnTo>
                  <a:lnTo>
                    <a:pt x="75819" y="1267472"/>
                  </a:lnTo>
                  <a:lnTo>
                    <a:pt x="75819" y="1191653"/>
                  </a:lnTo>
                  <a:close/>
                </a:path>
                <a:path w="76200" h="1268095">
                  <a:moveTo>
                    <a:pt x="75819" y="671106"/>
                  </a:moveTo>
                  <a:lnTo>
                    <a:pt x="0" y="671106"/>
                  </a:lnTo>
                  <a:lnTo>
                    <a:pt x="0" y="746912"/>
                  </a:lnTo>
                  <a:lnTo>
                    <a:pt x="75819" y="746912"/>
                  </a:lnTo>
                  <a:lnTo>
                    <a:pt x="75819" y="671106"/>
                  </a:lnTo>
                  <a:close/>
                </a:path>
                <a:path w="76200" h="1268095">
                  <a:moveTo>
                    <a:pt x="75819" y="335546"/>
                  </a:moveTo>
                  <a:lnTo>
                    <a:pt x="0" y="335546"/>
                  </a:lnTo>
                  <a:lnTo>
                    <a:pt x="0" y="411365"/>
                  </a:lnTo>
                  <a:lnTo>
                    <a:pt x="75819" y="411365"/>
                  </a:lnTo>
                  <a:lnTo>
                    <a:pt x="75819" y="335546"/>
                  </a:lnTo>
                  <a:close/>
                </a:path>
                <a:path w="76200" h="1268095">
                  <a:moveTo>
                    <a:pt x="75819" y="0"/>
                  </a:moveTo>
                  <a:lnTo>
                    <a:pt x="0" y="0"/>
                  </a:lnTo>
                  <a:lnTo>
                    <a:pt x="0" y="75819"/>
                  </a:lnTo>
                  <a:lnTo>
                    <a:pt x="75819" y="75819"/>
                  </a:lnTo>
                  <a:lnTo>
                    <a:pt x="758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n 196">
            <a:extLst>
              <a:ext uri="{FF2B5EF4-FFF2-40B4-BE49-F238E27FC236}">
                <a16:creationId xmlns:a16="http://schemas.microsoft.com/office/drawing/2014/main" id="{F8961158-FB7C-E26D-A4C7-C3667B5EB7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  <p:sp>
        <p:nvSpPr>
          <p:cNvPr id="160" name="object 160"/>
          <p:cNvSpPr txBox="1">
            <a:spLocks noGrp="1"/>
          </p:cNvSpPr>
          <p:nvPr>
            <p:ph type="title"/>
          </p:nvPr>
        </p:nvSpPr>
        <p:spPr>
          <a:xfrm>
            <a:off x="464746" y="362086"/>
            <a:ext cx="806965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  <a:latin typeface="Montserrat" panose="00000500000000000000" pitchFamily="2" charset="0"/>
              </a:rPr>
              <a:t>SERVICIOS </a:t>
            </a:r>
            <a:r>
              <a:rPr dirty="0">
                <a:latin typeface="Montserrat" panose="00000500000000000000" pitchFamily="2" charset="0"/>
              </a:rPr>
              <a:t>PRINCIPALES</a:t>
            </a:r>
          </a:p>
        </p:txBody>
      </p:sp>
      <p:sp>
        <p:nvSpPr>
          <p:cNvPr id="161" name="object 161"/>
          <p:cNvSpPr txBox="1"/>
          <p:nvPr/>
        </p:nvSpPr>
        <p:spPr>
          <a:xfrm>
            <a:off x="464741" y="1900567"/>
            <a:ext cx="30429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1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Planificación</a:t>
            </a:r>
            <a:r>
              <a:rPr sz="1200" spc="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rigurosa</a:t>
            </a:r>
            <a:r>
              <a:rPr sz="1200" spc="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para</a:t>
            </a:r>
            <a:r>
              <a:rPr sz="1200" spc="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garantizar</a:t>
            </a:r>
            <a:r>
              <a:rPr sz="1200" spc="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el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control</a:t>
            </a:r>
            <a:r>
              <a:rPr sz="1200" spc="21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</a:t>
            </a:r>
            <a:r>
              <a:rPr sz="1200" spc="2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los</a:t>
            </a:r>
            <a:r>
              <a:rPr sz="1200" spc="2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procesos,</a:t>
            </a:r>
            <a:r>
              <a:rPr sz="1200" spc="21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minimizar</a:t>
            </a:r>
            <a:r>
              <a:rPr sz="1200" spc="2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6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los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tiempos</a:t>
            </a:r>
            <a:r>
              <a:rPr sz="1200" spc="38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muertos</a:t>
            </a:r>
            <a:r>
              <a:rPr sz="1200" spc="39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y</a:t>
            </a:r>
            <a:r>
              <a:rPr sz="1200" spc="38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optimizar</a:t>
            </a:r>
            <a:r>
              <a:rPr sz="1200" spc="39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spc="-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la</a:t>
            </a:r>
            <a:endParaRPr sz="1200">
              <a:latin typeface="Montserrat" panose="00000500000000000000" pitchFamily="2" charset="0"/>
              <a:cs typeface="Verdana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464741" y="2510015"/>
            <a:ext cx="30429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1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rentabilidad</a:t>
            </a:r>
            <a:r>
              <a:rPr sz="1200" spc="-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del</a:t>
            </a:r>
            <a:r>
              <a:rPr sz="1200" spc="-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proyecto,</a:t>
            </a:r>
            <a:r>
              <a:rPr sz="1200" spc="-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mediante</a:t>
            </a:r>
            <a:r>
              <a:rPr sz="1200" spc="-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una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gestión</a:t>
            </a:r>
            <a:r>
              <a:rPr sz="1200" spc="21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integral</a:t>
            </a:r>
            <a:r>
              <a:rPr sz="1200" spc="2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que</a:t>
            </a:r>
            <a:r>
              <a:rPr sz="1200" spc="2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va</a:t>
            </a:r>
            <a:r>
              <a:rPr sz="1200" spc="2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desde</a:t>
            </a:r>
            <a:r>
              <a:rPr sz="1200" spc="2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spc="-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la </a:t>
            </a:r>
            <a:r>
              <a:rPr sz="1200" spc="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concepción</a:t>
            </a:r>
            <a:r>
              <a:rPr sz="1200" spc="-7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hasta</a:t>
            </a:r>
            <a:r>
              <a:rPr sz="1200" spc="-7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la</a:t>
            </a:r>
            <a:r>
              <a:rPr sz="1200" spc="-7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entrega.</a:t>
            </a:r>
            <a:endParaRPr sz="1200">
              <a:latin typeface="Montserrat" panose="00000500000000000000" pitchFamily="2" charset="0"/>
              <a:cs typeface="Verdana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2807246" y="1747075"/>
            <a:ext cx="220345" cy="191135"/>
          </a:xfrm>
          <a:custGeom>
            <a:avLst/>
            <a:gdLst/>
            <a:ahLst/>
            <a:cxnLst/>
            <a:rect l="l" t="t" r="r" b="b"/>
            <a:pathLst>
              <a:path w="220344" h="191135">
                <a:moveTo>
                  <a:pt x="220319" y="0"/>
                </a:moveTo>
                <a:lnTo>
                  <a:pt x="0" y="0"/>
                </a:lnTo>
                <a:lnTo>
                  <a:pt x="0" y="190804"/>
                </a:lnTo>
                <a:lnTo>
                  <a:pt x="220319" y="0"/>
                </a:lnTo>
                <a:close/>
              </a:path>
            </a:pathLst>
          </a:custGeom>
          <a:solidFill>
            <a:srgbClr val="062B44"/>
          </a:solidFill>
        </p:spPr>
        <p:txBody>
          <a:bodyPr wrap="square" lIns="0" tIns="0" rIns="0" bIns="0" rtlCol="0"/>
          <a:lstStyle/>
          <a:p>
            <a:endParaRPr>
              <a:latin typeface="Montserrat" panose="00000500000000000000" pitchFamily="2" charset="0"/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2638285" y="3896436"/>
            <a:ext cx="220345" cy="191135"/>
          </a:xfrm>
          <a:custGeom>
            <a:avLst/>
            <a:gdLst/>
            <a:ahLst/>
            <a:cxnLst/>
            <a:rect l="l" t="t" r="r" b="b"/>
            <a:pathLst>
              <a:path w="220344" h="191135">
                <a:moveTo>
                  <a:pt x="220319" y="0"/>
                </a:moveTo>
                <a:lnTo>
                  <a:pt x="0" y="0"/>
                </a:lnTo>
                <a:lnTo>
                  <a:pt x="0" y="190804"/>
                </a:lnTo>
                <a:lnTo>
                  <a:pt x="220319" y="0"/>
                </a:lnTo>
                <a:close/>
              </a:path>
            </a:pathLst>
          </a:custGeom>
          <a:solidFill>
            <a:srgbClr val="062B44"/>
          </a:solidFill>
        </p:spPr>
        <p:txBody>
          <a:bodyPr wrap="square" lIns="0" tIns="0" rIns="0" bIns="0" rtlCol="0"/>
          <a:lstStyle/>
          <a:p>
            <a:endParaRPr>
              <a:latin typeface="Montserrat" panose="00000500000000000000" pitchFamily="2" charset="0"/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1972360" y="6013196"/>
            <a:ext cx="220345" cy="191135"/>
          </a:xfrm>
          <a:custGeom>
            <a:avLst/>
            <a:gdLst/>
            <a:ahLst/>
            <a:cxnLst/>
            <a:rect l="l" t="t" r="r" b="b"/>
            <a:pathLst>
              <a:path w="220344" h="191135">
                <a:moveTo>
                  <a:pt x="220319" y="0"/>
                </a:moveTo>
                <a:lnTo>
                  <a:pt x="0" y="0"/>
                </a:lnTo>
                <a:lnTo>
                  <a:pt x="0" y="190804"/>
                </a:lnTo>
                <a:lnTo>
                  <a:pt x="220319" y="0"/>
                </a:lnTo>
                <a:close/>
              </a:path>
            </a:pathLst>
          </a:custGeom>
          <a:solidFill>
            <a:srgbClr val="062B44"/>
          </a:solidFill>
        </p:spPr>
        <p:txBody>
          <a:bodyPr wrap="square" lIns="0" tIns="0" rIns="0" bIns="0" rtlCol="0"/>
          <a:lstStyle/>
          <a:p>
            <a:endParaRPr>
              <a:latin typeface="Montserrat" panose="00000500000000000000" pitchFamily="2" charset="0"/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0" y="1445971"/>
            <a:ext cx="3027680" cy="278281"/>
          </a:xfrm>
          <a:prstGeom prst="rect">
            <a:avLst/>
          </a:prstGeom>
          <a:solidFill>
            <a:srgbClr val="F14A26"/>
          </a:solidFill>
        </p:spPr>
        <p:txBody>
          <a:bodyPr vert="horz" wrap="square" lIns="0" tIns="0" rIns="0" bIns="0" rtlCol="0">
            <a:spAutoFit/>
          </a:bodyPr>
          <a:lstStyle/>
          <a:p>
            <a:pPr marL="476884">
              <a:lnSpc>
                <a:spcPts val="2270"/>
              </a:lnSpc>
            </a:pPr>
            <a:r>
              <a:rPr b="1" spc="-45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GERENCIAMIENTO</a:t>
            </a:r>
            <a:endParaRPr dirty="0">
              <a:latin typeface="Montserrat" panose="00000500000000000000" pitchFamily="2" charset="0"/>
              <a:cs typeface="Tahoma"/>
            </a:endParaRPr>
          </a:p>
        </p:txBody>
      </p:sp>
      <p:sp>
        <p:nvSpPr>
          <p:cNvPr id="180" name="object 180"/>
          <p:cNvSpPr txBox="1"/>
          <p:nvPr/>
        </p:nvSpPr>
        <p:spPr>
          <a:xfrm>
            <a:off x="464741" y="4049915"/>
            <a:ext cx="304355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1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Revisamos</a:t>
            </a:r>
            <a:r>
              <a:rPr sz="1200" spc="1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todas</a:t>
            </a:r>
            <a:r>
              <a:rPr sz="1200" spc="1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las</a:t>
            </a:r>
            <a:r>
              <a:rPr sz="1200" spc="1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especialidades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involucradas</a:t>
            </a:r>
            <a:r>
              <a:rPr sz="1200" spc="1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para</a:t>
            </a:r>
            <a:r>
              <a:rPr sz="1200" spc="1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mitigar</a:t>
            </a:r>
            <a:r>
              <a:rPr sz="1200" spc="17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spc="-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colisiones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técnicas</a:t>
            </a:r>
            <a:r>
              <a:rPr sz="1200" spc="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y</a:t>
            </a:r>
            <a:r>
              <a:rPr sz="1200" spc="4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omisiones</a:t>
            </a:r>
            <a:r>
              <a:rPr sz="1200" spc="4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normativas</a:t>
            </a:r>
            <a:r>
              <a:rPr sz="1200" spc="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spc="-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en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etapa</a:t>
            </a:r>
            <a:r>
              <a:rPr sz="1200" spc="-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5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</a:t>
            </a:r>
            <a:r>
              <a:rPr sz="1200" spc="-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concepción</a:t>
            </a:r>
            <a:r>
              <a:rPr sz="1200" spc="-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y/o</a:t>
            </a:r>
            <a:r>
              <a:rPr sz="1200" spc="-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diseño,</a:t>
            </a:r>
            <a:r>
              <a:rPr sz="1200" spc="-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4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con</a:t>
            </a:r>
            <a:r>
              <a:rPr sz="1200" spc="-4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la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finalidad</a:t>
            </a:r>
            <a:r>
              <a:rPr sz="1200" spc="3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</a:t>
            </a:r>
            <a:r>
              <a:rPr sz="1200" spc="3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lograr</a:t>
            </a:r>
            <a:r>
              <a:rPr sz="1200" spc="3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una</a:t>
            </a:r>
            <a:r>
              <a:rPr sz="1200" spc="3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transición</a:t>
            </a:r>
            <a:r>
              <a:rPr sz="1200" spc="3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fluida </a:t>
            </a:r>
            <a:r>
              <a:rPr sz="1200" spc="-3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antes</a:t>
            </a:r>
            <a:r>
              <a:rPr sz="1200" spc="-7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8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y</a:t>
            </a:r>
            <a:r>
              <a:rPr sz="1200" spc="-7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durante</a:t>
            </a:r>
            <a:r>
              <a:rPr sz="1200" spc="-7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la</a:t>
            </a:r>
            <a:r>
              <a:rPr sz="1200" spc="-7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construcción.</a:t>
            </a:r>
            <a:endParaRPr sz="1200">
              <a:latin typeface="Montserrat" panose="00000500000000000000" pitchFamily="2" charset="0"/>
              <a:cs typeface="Verdana"/>
            </a:endParaRPr>
          </a:p>
        </p:txBody>
      </p:sp>
      <p:sp>
        <p:nvSpPr>
          <p:cNvPr id="181" name="object 181"/>
          <p:cNvSpPr txBox="1"/>
          <p:nvPr/>
        </p:nvSpPr>
        <p:spPr>
          <a:xfrm>
            <a:off x="0" y="3595331"/>
            <a:ext cx="2858770" cy="278281"/>
          </a:xfrm>
          <a:prstGeom prst="rect">
            <a:avLst/>
          </a:prstGeom>
          <a:solidFill>
            <a:srgbClr val="F14A26"/>
          </a:solidFill>
        </p:spPr>
        <p:txBody>
          <a:bodyPr vert="horz" wrap="square" lIns="0" tIns="0" rIns="0" bIns="0" rtlCol="0">
            <a:spAutoFit/>
          </a:bodyPr>
          <a:lstStyle/>
          <a:p>
            <a:pPr marL="476884">
              <a:lnSpc>
                <a:spcPts val="2270"/>
              </a:lnSpc>
            </a:pPr>
            <a:r>
              <a:rPr b="1" spc="-10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COORDINACIÓN</a:t>
            </a:r>
            <a:endParaRPr>
              <a:latin typeface="Montserrat" panose="00000500000000000000" pitchFamily="2" charset="0"/>
              <a:cs typeface="Tahoma"/>
            </a:endParaRPr>
          </a:p>
        </p:txBody>
      </p:sp>
      <p:sp>
        <p:nvSpPr>
          <p:cNvPr id="182" name="object 182"/>
          <p:cNvSpPr txBox="1"/>
          <p:nvPr/>
        </p:nvSpPr>
        <p:spPr>
          <a:xfrm>
            <a:off x="4524324" y="2599296"/>
            <a:ext cx="3042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Controlamos</a:t>
            </a:r>
            <a:r>
              <a:rPr sz="1200" spc="-4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y</a:t>
            </a:r>
            <a:r>
              <a:rPr sz="1200" spc="-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supervisamos</a:t>
            </a:r>
            <a:r>
              <a:rPr sz="1200" spc="-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</a:t>
            </a:r>
            <a:r>
              <a:rPr sz="1200" spc="-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manera</a:t>
            </a:r>
            <a:endParaRPr sz="1200">
              <a:latin typeface="Montserrat" panose="00000500000000000000" pitchFamily="2" charset="0"/>
              <a:cs typeface="Verdana"/>
            </a:endParaRPr>
          </a:p>
        </p:txBody>
      </p:sp>
      <p:sp>
        <p:nvSpPr>
          <p:cNvPr id="183" name="object 183"/>
          <p:cNvSpPr txBox="1"/>
          <p:nvPr/>
        </p:nvSpPr>
        <p:spPr>
          <a:xfrm>
            <a:off x="4524324" y="2782176"/>
            <a:ext cx="3043555" cy="838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1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proactiva</a:t>
            </a:r>
            <a:r>
              <a:rPr sz="1200" spc="49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durante</a:t>
            </a:r>
            <a:r>
              <a:rPr sz="1200" spc="49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la</a:t>
            </a:r>
            <a:r>
              <a:rPr sz="1200" spc="49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etapa</a:t>
            </a:r>
            <a:r>
              <a:rPr sz="1200" spc="49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spc="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construcción,</a:t>
            </a:r>
            <a:r>
              <a:rPr sz="1200" spc="17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verificando</a:t>
            </a:r>
            <a:r>
              <a:rPr sz="1200" spc="18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su</a:t>
            </a:r>
            <a:r>
              <a:rPr sz="1200" spc="18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ejecución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conforme</a:t>
            </a:r>
            <a:r>
              <a:rPr sz="1200" spc="1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al</a:t>
            </a:r>
            <a:r>
              <a:rPr sz="1200" spc="14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proyecto</a:t>
            </a:r>
            <a:r>
              <a:rPr sz="1200" spc="1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aprobado,</a:t>
            </a:r>
            <a:r>
              <a:rPr sz="1200" spc="15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spc="-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la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normativa</a:t>
            </a:r>
            <a:r>
              <a:rPr sz="1200" spc="8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vigente</a:t>
            </a:r>
            <a:r>
              <a:rPr sz="1200" spc="8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y</a:t>
            </a:r>
            <a:r>
              <a:rPr sz="1200" spc="8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los</a:t>
            </a:r>
            <a:r>
              <a:rPr sz="1200" spc="8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estándares</a:t>
            </a:r>
            <a:r>
              <a:rPr sz="1200" spc="8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</a:t>
            </a:r>
            <a:endParaRPr sz="1200">
              <a:latin typeface="Montserrat" panose="00000500000000000000" pitchFamily="2" charset="0"/>
              <a:cs typeface="Verdana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4524324" y="3594772"/>
            <a:ext cx="3043555" cy="8195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1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calidad,</a:t>
            </a:r>
            <a:r>
              <a:rPr sz="1200" spc="34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plazo</a:t>
            </a:r>
            <a:r>
              <a:rPr sz="1200" spc="3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costo</a:t>
            </a:r>
            <a:r>
              <a:rPr sz="1200" spc="3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y</a:t>
            </a:r>
            <a:r>
              <a:rPr sz="1200" spc="34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seguridad establecidos.</a:t>
            </a:r>
            <a:r>
              <a:rPr sz="1200" spc="3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Documentando</a:t>
            </a:r>
            <a:r>
              <a:rPr sz="1200" spc="3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9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cada</a:t>
            </a:r>
            <a:r>
              <a:rPr sz="1200" spc="3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una </a:t>
            </a:r>
            <a:r>
              <a:rPr sz="1200" spc="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</a:t>
            </a:r>
            <a:r>
              <a:rPr sz="1200" spc="-8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6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estas</a:t>
            </a:r>
            <a:r>
              <a:rPr sz="1200" spc="-8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actividades,</a:t>
            </a:r>
            <a:r>
              <a:rPr sz="1200" spc="-8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</a:t>
            </a:r>
            <a:r>
              <a:rPr sz="1200" spc="-8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forma</a:t>
            </a:r>
            <a:r>
              <a:rPr sz="1200" spc="-8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rigurosa.</a:t>
            </a:r>
            <a:endParaRPr sz="1200" dirty="0">
              <a:latin typeface="Montserrat" panose="00000500000000000000" pitchFamily="2" charset="0"/>
              <a:cs typeface="Verdana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4524324" y="5415191"/>
            <a:ext cx="30429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1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Planificación</a:t>
            </a:r>
            <a:r>
              <a:rPr sz="1200" spc="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rigurosa</a:t>
            </a:r>
            <a:r>
              <a:rPr sz="1200" spc="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para</a:t>
            </a:r>
            <a:r>
              <a:rPr sz="1200" spc="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garantizar</a:t>
            </a:r>
            <a:r>
              <a:rPr sz="1200" spc="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el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control</a:t>
            </a:r>
            <a:r>
              <a:rPr sz="1200" spc="21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</a:t>
            </a:r>
            <a:r>
              <a:rPr sz="1200" spc="2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los</a:t>
            </a:r>
            <a:r>
              <a:rPr sz="1200" spc="2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procesos,</a:t>
            </a:r>
            <a:r>
              <a:rPr sz="1200" spc="21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minimizar</a:t>
            </a:r>
            <a:r>
              <a:rPr sz="1200" spc="2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6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los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tiempos</a:t>
            </a:r>
            <a:r>
              <a:rPr sz="1200" spc="38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muertos</a:t>
            </a:r>
            <a:r>
              <a:rPr sz="1200" spc="39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y</a:t>
            </a:r>
            <a:r>
              <a:rPr sz="1200" spc="38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optimizar</a:t>
            </a:r>
            <a:r>
              <a:rPr sz="1200" spc="39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spc="-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la</a:t>
            </a:r>
            <a:endParaRPr sz="1200">
              <a:latin typeface="Montserrat" panose="00000500000000000000" pitchFamily="2" charset="0"/>
              <a:cs typeface="Verdana"/>
            </a:endParaRPr>
          </a:p>
        </p:txBody>
      </p:sp>
      <p:sp>
        <p:nvSpPr>
          <p:cNvPr id="186" name="object 186"/>
          <p:cNvSpPr txBox="1"/>
          <p:nvPr/>
        </p:nvSpPr>
        <p:spPr>
          <a:xfrm>
            <a:off x="4524324" y="6024638"/>
            <a:ext cx="30429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1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rentabilidad</a:t>
            </a:r>
            <a:r>
              <a:rPr sz="1200" spc="-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del</a:t>
            </a:r>
            <a:r>
              <a:rPr sz="1200" spc="-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proyecto,</a:t>
            </a:r>
            <a:r>
              <a:rPr sz="1200" spc="-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mediante</a:t>
            </a:r>
            <a:r>
              <a:rPr sz="1200" spc="-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una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gestión</a:t>
            </a:r>
            <a:r>
              <a:rPr sz="1200" spc="21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integral</a:t>
            </a:r>
            <a:r>
              <a:rPr sz="1200" spc="2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que</a:t>
            </a:r>
            <a:r>
              <a:rPr sz="1200" spc="2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va</a:t>
            </a:r>
            <a:r>
              <a:rPr sz="1200" spc="2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desde</a:t>
            </a:r>
            <a:r>
              <a:rPr sz="1200" spc="2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spc="-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la </a:t>
            </a:r>
            <a:r>
              <a:rPr sz="1200" spc="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concepción</a:t>
            </a:r>
            <a:r>
              <a:rPr sz="1200" spc="-7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hasta</a:t>
            </a:r>
            <a:r>
              <a:rPr sz="1200" spc="-7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la</a:t>
            </a:r>
            <a:r>
              <a:rPr sz="1200" spc="-7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entrega.</a:t>
            </a:r>
            <a:endParaRPr sz="1200">
              <a:latin typeface="Montserrat" panose="00000500000000000000" pitchFamily="2" charset="0"/>
              <a:cs typeface="Verdana"/>
            </a:endParaRPr>
          </a:p>
        </p:txBody>
      </p:sp>
      <p:sp>
        <p:nvSpPr>
          <p:cNvPr id="187" name="object 187"/>
          <p:cNvSpPr txBox="1"/>
          <p:nvPr/>
        </p:nvSpPr>
        <p:spPr>
          <a:xfrm>
            <a:off x="1623258" y="6186335"/>
            <a:ext cx="188341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36930" algn="l"/>
                <a:tab pos="1788795" algn="l"/>
              </a:tabLst>
            </a:pP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ofertas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	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técnicas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	</a:t>
            </a:r>
            <a:r>
              <a:rPr sz="1200" spc="-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y</a:t>
            </a:r>
            <a:endParaRPr sz="1200">
              <a:latin typeface="Montserrat" panose="00000500000000000000" pitchFamily="2" charset="0"/>
              <a:cs typeface="Verdana"/>
            </a:endParaRPr>
          </a:p>
        </p:txBody>
      </p:sp>
      <p:sp>
        <p:nvSpPr>
          <p:cNvPr id="188" name="object 188"/>
          <p:cNvSpPr txBox="1"/>
          <p:nvPr/>
        </p:nvSpPr>
        <p:spPr>
          <a:xfrm>
            <a:off x="1497038" y="6389484"/>
            <a:ext cx="20110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para</a:t>
            </a:r>
            <a:r>
              <a:rPr sz="1200" spc="38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cuidar</a:t>
            </a:r>
            <a:r>
              <a:rPr sz="1200" spc="39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su</a:t>
            </a:r>
            <a:r>
              <a:rPr sz="1200" spc="39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inversión,</a:t>
            </a:r>
            <a:endParaRPr sz="1200">
              <a:latin typeface="Montserrat" panose="00000500000000000000" pitchFamily="2" charset="0"/>
              <a:cs typeface="Verdana"/>
            </a:endParaRPr>
          </a:p>
        </p:txBody>
      </p:sp>
      <p:sp>
        <p:nvSpPr>
          <p:cNvPr id="189" name="object 189"/>
          <p:cNvSpPr txBox="1"/>
          <p:nvPr/>
        </p:nvSpPr>
        <p:spPr>
          <a:xfrm>
            <a:off x="464693" y="6166065"/>
            <a:ext cx="9512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Analizamos económicas buscando</a:t>
            </a:r>
            <a:endParaRPr sz="1200">
              <a:latin typeface="Montserrat" panose="00000500000000000000" pitchFamily="2" charset="0"/>
              <a:cs typeface="Verdana"/>
            </a:endParaRPr>
          </a:p>
        </p:txBody>
      </p:sp>
      <p:sp>
        <p:nvSpPr>
          <p:cNvPr id="190" name="object 190"/>
          <p:cNvSpPr txBox="1"/>
          <p:nvPr/>
        </p:nvSpPr>
        <p:spPr>
          <a:xfrm>
            <a:off x="1589668" y="6592633"/>
            <a:ext cx="19183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6255" algn="l"/>
                <a:tab pos="1303655" algn="l"/>
              </a:tabLst>
            </a:pPr>
            <a:r>
              <a:rPr sz="1200" spc="-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la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	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mejor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	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relación</a:t>
            </a:r>
            <a:endParaRPr sz="1200">
              <a:latin typeface="Montserrat" panose="00000500000000000000" pitchFamily="2" charset="0"/>
              <a:cs typeface="Verdana"/>
            </a:endParaRPr>
          </a:p>
        </p:txBody>
      </p:sp>
      <p:sp>
        <p:nvSpPr>
          <p:cNvPr id="191" name="object 191"/>
          <p:cNvSpPr txBox="1"/>
          <p:nvPr/>
        </p:nvSpPr>
        <p:spPr>
          <a:xfrm>
            <a:off x="464693" y="6775513"/>
            <a:ext cx="3049270" cy="409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calidad-precio</a:t>
            </a:r>
            <a:r>
              <a:rPr sz="1200" spc="41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en</a:t>
            </a:r>
            <a:r>
              <a:rPr sz="1200" spc="4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la</a:t>
            </a:r>
            <a:r>
              <a:rPr sz="1200" spc="41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selección</a:t>
            </a:r>
            <a:r>
              <a:rPr sz="1200" spc="4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</a:t>
            </a:r>
            <a:r>
              <a:rPr sz="1200" spc="41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los </a:t>
            </a:r>
            <a:r>
              <a:rPr sz="1200" spc="-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proveedores</a:t>
            </a:r>
            <a:r>
              <a:rPr sz="1200" spc="-5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perfectos</a:t>
            </a:r>
            <a:r>
              <a:rPr sz="1200" spc="-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para</a:t>
            </a:r>
            <a:r>
              <a:rPr sz="1200" spc="-5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el</a:t>
            </a:r>
            <a:r>
              <a:rPr sz="1200" spc="-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proyecto.</a:t>
            </a:r>
            <a:endParaRPr sz="1200">
              <a:latin typeface="Montserrat" panose="00000500000000000000" pitchFamily="2" charset="0"/>
              <a:cs typeface="Verdana"/>
            </a:endParaRPr>
          </a:p>
        </p:txBody>
      </p:sp>
      <p:sp>
        <p:nvSpPr>
          <p:cNvPr id="192" name="object 192"/>
          <p:cNvSpPr txBox="1"/>
          <p:nvPr/>
        </p:nvSpPr>
        <p:spPr>
          <a:xfrm>
            <a:off x="0" y="5712091"/>
            <a:ext cx="2193290" cy="278281"/>
          </a:xfrm>
          <a:prstGeom prst="rect">
            <a:avLst/>
          </a:prstGeom>
          <a:solidFill>
            <a:srgbClr val="F14A26"/>
          </a:solidFill>
        </p:spPr>
        <p:txBody>
          <a:bodyPr vert="horz" wrap="square" lIns="0" tIns="0" rIns="0" bIns="0" rtlCol="0">
            <a:spAutoFit/>
          </a:bodyPr>
          <a:lstStyle/>
          <a:p>
            <a:pPr marL="476884">
              <a:lnSpc>
                <a:spcPts val="2270"/>
              </a:lnSpc>
            </a:pPr>
            <a:r>
              <a:rPr b="1" spc="-35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LICITACIÓN</a:t>
            </a:r>
            <a:endParaRPr>
              <a:latin typeface="Montserrat" panose="00000500000000000000" pitchFamily="2" charset="0"/>
              <a:cs typeface="Tahoma"/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3977995" y="1239075"/>
            <a:ext cx="0" cy="6312535"/>
          </a:xfrm>
          <a:custGeom>
            <a:avLst/>
            <a:gdLst/>
            <a:ahLst/>
            <a:cxnLst/>
            <a:rect l="l" t="t" r="r" b="b"/>
            <a:pathLst>
              <a:path h="6312534">
                <a:moveTo>
                  <a:pt x="0" y="0"/>
                </a:moveTo>
                <a:lnTo>
                  <a:pt x="0" y="631244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Montserrat" panose="00000500000000000000" pitchFamily="2" charset="0"/>
            </a:endParaRPr>
          </a:p>
        </p:txBody>
      </p:sp>
      <p:sp>
        <p:nvSpPr>
          <p:cNvPr id="194" name="object 194"/>
          <p:cNvSpPr txBox="1"/>
          <p:nvPr/>
        </p:nvSpPr>
        <p:spPr>
          <a:xfrm>
            <a:off x="3971785" y="4960988"/>
            <a:ext cx="4025900" cy="278281"/>
          </a:xfrm>
          <a:prstGeom prst="rect">
            <a:avLst/>
          </a:prstGeom>
          <a:solidFill>
            <a:srgbClr val="F14A26"/>
          </a:solidFill>
        </p:spPr>
        <p:txBody>
          <a:bodyPr vert="horz" wrap="square" lIns="0" tIns="0" rIns="0" bIns="0" rtlCol="0">
            <a:spAutoFit/>
          </a:bodyPr>
          <a:lstStyle/>
          <a:p>
            <a:pPr marL="356235" algn="ctr">
              <a:lnSpc>
                <a:spcPts val="2270"/>
              </a:lnSpc>
            </a:pPr>
            <a:r>
              <a:rPr b="1" spc="-130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ASESORAMIENTO</a:t>
            </a:r>
            <a:r>
              <a:rPr b="1" spc="60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 </a:t>
            </a:r>
            <a:r>
              <a:rPr b="1" spc="-10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TÉCNICO</a:t>
            </a:r>
            <a:endParaRPr dirty="0">
              <a:latin typeface="Montserrat" panose="00000500000000000000" pitchFamily="2" charset="0"/>
              <a:cs typeface="Tahoma"/>
            </a:endParaRPr>
          </a:p>
        </p:txBody>
      </p:sp>
      <p:sp>
        <p:nvSpPr>
          <p:cNvPr id="195" name="object 195"/>
          <p:cNvSpPr txBox="1"/>
          <p:nvPr/>
        </p:nvSpPr>
        <p:spPr>
          <a:xfrm>
            <a:off x="3971785" y="1445983"/>
            <a:ext cx="3970020" cy="975267"/>
          </a:xfrm>
          <a:prstGeom prst="rect">
            <a:avLst/>
          </a:prstGeom>
          <a:solidFill>
            <a:srgbClr val="F14A26"/>
          </a:solidFill>
        </p:spPr>
        <p:txBody>
          <a:bodyPr vert="horz" wrap="square" lIns="0" tIns="1270" rIns="0" bIns="0" rtlCol="0">
            <a:spAutoFit/>
          </a:bodyPr>
          <a:lstStyle/>
          <a:p>
            <a:pPr marL="565150" marR="308610" algn="just">
              <a:lnSpc>
                <a:spcPts val="2560"/>
              </a:lnSpc>
              <a:spcBef>
                <a:spcPts val="10"/>
              </a:spcBef>
            </a:pPr>
            <a:r>
              <a:rPr b="1" spc="-105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INSPECCIÓN</a:t>
            </a:r>
            <a:r>
              <a:rPr b="1" spc="45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 </a:t>
            </a:r>
            <a:r>
              <a:rPr b="1" spc="-80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TÉCNICA</a:t>
            </a:r>
            <a:r>
              <a:rPr b="1" spc="45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 </a:t>
            </a:r>
            <a:r>
              <a:rPr b="1" spc="-155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DE</a:t>
            </a:r>
            <a:r>
              <a:rPr b="1" spc="-65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 </a:t>
            </a:r>
            <a:r>
              <a:rPr b="1" spc="-100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OBRAS</a:t>
            </a:r>
            <a:r>
              <a:rPr b="1" spc="-60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 </a:t>
            </a:r>
            <a:r>
              <a:rPr b="1" spc="-110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Y</a:t>
            </a:r>
            <a:r>
              <a:rPr b="1" spc="-60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 </a:t>
            </a:r>
            <a:r>
              <a:rPr b="1" spc="-110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PREVENCIÓN</a:t>
            </a:r>
            <a:r>
              <a:rPr b="1" spc="-60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 </a:t>
            </a:r>
            <a:r>
              <a:rPr b="1" spc="-155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DE</a:t>
            </a:r>
            <a:r>
              <a:rPr b="1" spc="-65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 </a:t>
            </a:r>
            <a:r>
              <a:rPr b="1" spc="-145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RIESGOS</a:t>
            </a:r>
            <a:endParaRPr dirty="0">
              <a:latin typeface="Montserrat" panose="00000500000000000000" pitchFamily="2" charset="0"/>
              <a:cs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n 190">
            <a:extLst>
              <a:ext uri="{FF2B5EF4-FFF2-40B4-BE49-F238E27FC236}">
                <a16:creationId xmlns:a16="http://schemas.microsoft.com/office/drawing/2014/main" id="{E42E878E-CFF1-D141-C8BC-581A1C6A80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  <p:sp>
        <p:nvSpPr>
          <p:cNvPr id="173" name="object 173"/>
          <p:cNvSpPr txBox="1"/>
          <p:nvPr/>
        </p:nvSpPr>
        <p:spPr>
          <a:xfrm>
            <a:off x="464741" y="1900567"/>
            <a:ext cx="3043555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1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Creamos</a:t>
            </a:r>
            <a:r>
              <a:rPr sz="1200" spc="3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un</a:t>
            </a:r>
            <a:r>
              <a:rPr sz="1200" spc="37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equilibrio</a:t>
            </a:r>
            <a:r>
              <a:rPr sz="1200" spc="3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entre</a:t>
            </a:r>
            <a:r>
              <a:rPr sz="1200" spc="37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estética,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funcionalidad</a:t>
            </a:r>
            <a:r>
              <a:rPr sz="1200" spc="-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y</a:t>
            </a:r>
            <a:r>
              <a:rPr sz="1200" spc="-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factibilidad</a:t>
            </a:r>
            <a:r>
              <a:rPr sz="1200" spc="-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constructiva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en</a:t>
            </a:r>
            <a:r>
              <a:rPr sz="1200" spc="1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el</a:t>
            </a:r>
            <a:r>
              <a:rPr sz="1200" spc="14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diseño</a:t>
            </a:r>
            <a:r>
              <a:rPr sz="1200" spc="1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</a:t>
            </a:r>
            <a:r>
              <a:rPr sz="1200" spc="1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espacios</a:t>
            </a:r>
            <a:r>
              <a:rPr sz="1200" spc="14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adaptados</a:t>
            </a:r>
            <a:r>
              <a:rPr sz="1200" spc="1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a </a:t>
            </a:r>
            <a:r>
              <a:rPr sz="1200" spc="-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las</a:t>
            </a:r>
            <a:r>
              <a:rPr sz="1200" spc="-1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necesidades</a:t>
            </a:r>
            <a:r>
              <a:rPr sz="1200" spc="-1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y</a:t>
            </a:r>
            <a:r>
              <a:rPr sz="1200" spc="-1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objetivos</a:t>
            </a:r>
            <a:r>
              <a:rPr sz="1200" spc="-1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comerciales </a:t>
            </a:r>
            <a:r>
              <a:rPr sz="1200" spc="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</a:t>
            </a:r>
            <a:r>
              <a:rPr sz="1200" spc="-7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7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nuestros</a:t>
            </a:r>
            <a:r>
              <a:rPr sz="1200" spc="-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clientes.</a:t>
            </a:r>
            <a:endParaRPr sz="1200" dirty="0">
              <a:latin typeface="Montserrat" panose="00000500000000000000" pitchFamily="2" charset="0"/>
              <a:cs typeface="Verdana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2559875" y="1729943"/>
            <a:ext cx="220345" cy="191135"/>
          </a:xfrm>
          <a:custGeom>
            <a:avLst/>
            <a:gdLst/>
            <a:ahLst/>
            <a:cxnLst/>
            <a:rect l="l" t="t" r="r" b="b"/>
            <a:pathLst>
              <a:path w="220344" h="191135">
                <a:moveTo>
                  <a:pt x="220319" y="0"/>
                </a:moveTo>
                <a:lnTo>
                  <a:pt x="0" y="0"/>
                </a:lnTo>
                <a:lnTo>
                  <a:pt x="0" y="190804"/>
                </a:lnTo>
                <a:lnTo>
                  <a:pt x="220319" y="0"/>
                </a:lnTo>
                <a:close/>
              </a:path>
            </a:pathLst>
          </a:custGeom>
          <a:solidFill>
            <a:srgbClr val="062B44"/>
          </a:solidFill>
        </p:spPr>
        <p:txBody>
          <a:bodyPr wrap="square" lIns="0" tIns="0" rIns="0" bIns="0" rtlCol="0"/>
          <a:lstStyle/>
          <a:p>
            <a:endParaRPr>
              <a:latin typeface="Montserrat" panose="00000500000000000000" pitchFamily="2" charset="0"/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1165086" y="3896436"/>
            <a:ext cx="220345" cy="191135"/>
          </a:xfrm>
          <a:custGeom>
            <a:avLst/>
            <a:gdLst/>
            <a:ahLst/>
            <a:cxnLst/>
            <a:rect l="l" t="t" r="r" b="b"/>
            <a:pathLst>
              <a:path w="220344" h="191135">
                <a:moveTo>
                  <a:pt x="220319" y="0"/>
                </a:moveTo>
                <a:lnTo>
                  <a:pt x="0" y="0"/>
                </a:lnTo>
                <a:lnTo>
                  <a:pt x="0" y="190804"/>
                </a:lnTo>
                <a:lnTo>
                  <a:pt x="220319" y="0"/>
                </a:lnTo>
                <a:close/>
              </a:path>
            </a:pathLst>
          </a:custGeom>
          <a:solidFill>
            <a:srgbClr val="062B44"/>
          </a:solidFill>
        </p:spPr>
        <p:txBody>
          <a:bodyPr wrap="square" lIns="0" tIns="0" rIns="0" bIns="0" rtlCol="0"/>
          <a:lstStyle/>
          <a:p>
            <a:endParaRPr>
              <a:latin typeface="Montserrat" panose="00000500000000000000" pitchFamily="2" charset="0"/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1862201" y="6013818"/>
            <a:ext cx="220345" cy="191135"/>
          </a:xfrm>
          <a:custGeom>
            <a:avLst/>
            <a:gdLst/>
            <a:ahLst/>
            <a:cxnLst/>
            <a:rect l="l" t="t" r="r" b="b"/>
            <a:pathLst>
              <a:path w="220344" h="191135">
                <a:moveTo>
                  <a:pt x="220319" y="0"/>
                </a:moveTo>
                <a:lnTo>
                  <a:pt x="0" y="0"/>
                </a:lnTo>
                <a:lnTo>
                  <a:pt x="0" y="190804"/>
                </a:lnTo>
                <a:lnTo>
                  <a:pt x="220319" y="0"/>
                </a:lnTo>
                <a:close/>
              </a:path>
            </a:pathLst>
          </a:custGeom>
          <a:solidFill>
            <a:srgbClr val="062B44"/>
          </a:solidFill>
        </p:spPr>
        <p:txBody>
          <a:bodyPr wrap="square" lIns="0" tIns="0" rIns="0" bIns="0" rtlCol="0"/>
          <a:lstStyle/>
          <a:p>
            <a:endParaRPr>
              <a:latin typeface="Montserrat" panose="00000500000000000000" pitchFamily="2" charset="0"/>
            </a:endParaRPr>
          </a:p>
        </p:txBody>
      </p:sp>
      <p:sp>
        <p:nvSpPr>
          <p:cNvPr id="177" name="object 177"/>
          <p:cNvSpPr txBox="1">
            <a:spLocks noGrp="1"/>
          </p:cNvSpPr>
          <p:nvPr>
            <p:ph type="title"/>
          </p:nvPr>
        </p:nvSpPr>
        <p:spPr>
          <a:xfrm>
            <a:off x="0" y="1435380"/>
            <a:ext cx="2780665" cy="288541"/>
          </a:xfrm>
          <a:prstGeom prst="rect">
            <a:avLst/>
          </a:prstGeom>
          <a:solidFill>
            <a:srgbClr val="F14A26"/>
          </a:solidFill>
        </p:spPr>
        <p:txBody>
          <a:bodyPr vert="horz" wrap="square" lIns="0" tIns="635" rIns="0" bIns="0" rtlCol="0">
            <a:spAutoFit/>
          </a:bodyPr>
          <a:lstStyle/>
          <a:p>
            <a:pPr marL="476884">
              <a:lnSpc>
                <a:spcPts val="2365"/>
              </a:lnSpc>
              <a:spcBef>
                <a:spcPts val="5"/>
              </a:spcBef>
            </a:pPr>
            <a:r>
              <a:rPr sz="1800" spc="-75" dirty="0">
                <a:solidFill>
                  <a:srgbClr val="FFFFFF"/>
                </a:solidFill>
                <a:latin typeface="Montserrat" panose="00000500000000000000" pitchFamily="2" charset="0"/>
              </a:rPr>
              <a:t>ARQUITECTURA</a:t>
            </a:r>
            <a:endParaRPr sz="1800" dirty="0">
              <a:latin typeface="Montserrat" panose="00000500000000000000" pitchFamily="2" charset="0"/>
            </a:endParaRPr>
          </a:p>
        </p:txBody>
      </p:sp>
      <p:sp>
        <p:nvSpPr>
          <p:cNvPr id="178" name="object 178"/>
          <p:cNvSpPr txBox="1"/>
          <p:nvPr/>
        </p:nvSpPr>
        <p:spPr>
          <a:xfrm>
            <a:off x="464741" y="4049915"/>
            <a:ext cx="3043555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1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Diseñamos</a:t>
            </a:r>
            <a:r>
              <a:rPr sz="1200" spc="15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y</a:t>
            </a:r>
            <a:r>
              <a:rPr sz="1200" spc="15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presentamos</a:t>
            </a:r>
            <a:r>
              <a:rPr sz="1200" spc="15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modelos </a:t>
            </a:r>
            <a:r>
              <a:rPr sz="1200" spc="-3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inteligentes</a:t>
            </a:r>
            <a:r>
              <a:rPr sz="1200" spc="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que</a:t>
            </a:r>
            <a:r>
              <a:rPr sz="1200" spc="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le</a:t>
            </a:r>
            <a:r>
              <a:rPr sz="1200" spc="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permiten</a:t>
            </a:r>
            <a:r>
              <a:rPr sz="1200" spc="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visualizar</a:t>
            </a:r>
            <a:r>
              <a:rPr sz="1200" spc="3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el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resultado</a:t>
            </a:r>
            <a:r>
              <a:rPr sz="1200" spc="2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final;</a:t>
            </a:r>
            <a:r>
              <a:rPr sz="1200" spc="229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así</a:t>
            </a:r>
            <a:r>
              <a:rPr sz="1200" spc="229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5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como</a:t>
            </a:r>
            <a:r>
              <a:rPr sz="1200" spc="2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identificar</a:t>
            </a:r>
            <a:r>
              <a:rPr sz="1200" spc="2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8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y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solucionar</a:t>
            </a:r>
            <a:r>
              <a:rPr sz="1200" spc="2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errores</a:t>
            </a:r>
            <a:r>
              <a:rPr sz="1200" spc="204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6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</a:t>
            </a:r>
            <a:r>
              <a:rPr sz="1200" spc="21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imprevistos</a:t>
            </a:r>
            <a:r>
              <a:rPr sz="1200" spc="2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en</a:t>
            </a:r>
            <a:r>
              <a:rPr sz="1200" spc="2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la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etapa</a:t>
            </a:r>
            <a:r>
              <a:rPr sz="1200" spc="3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</a:t>
            </a:r>
            <a:r>
              <a:rPr sz="1200" spc="3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pre-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construcción.</a:t>
            </a:r>
            <a:endParaRPr sz="1200">
              <a:latin typeface="Montserrat" panose="00000500000000000000" pitchFamily="2" charset="0"/>
              <a:cs typeface="Verdana"/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0" y="3595331"/>
            <a:ext cx="1376045" cy="278281"/>
          </a:xfrm>
          <a:prstGeom prst="rect">
            <a:avLst/>
          </a:prstGeom>
          <a:solidFill>
            <a:srgbClr val="F14A26"/>
          </a:solidFill>
        </p:spPr>
        <p:txBody>
          <a:bodyPr vert="horz" wrap="square" lIns="0" tIns="0" rIns="0" bIns="0" rtlCol="0">
            <a:spAutoFit/>
          </a:bodyPr>
          <a:lstStyle/>
          <a:p>
            <a:pPr marL="476884">
              <a:lnSpc>
                <a:spcPts val="2270"/>
              </a:lnSpc>
            </a:pPr>
            <a:r>
              <a:rPr b="1" spc="-25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BIM</a:t>
            </a:r>
            <a:endParaRPr>
              <a:latin typeface="Montserrat" panose="00000500000000000000" pitchFamily="2" charset="0"/>
              <a:cs typeface="Tahoma"/>
            </a:endParaRPr>
          </a:p>
        </p:txBody>
      </p:sp>
      <p:sp>
        <p:nvSpPr>
          <p:cNvPr id="180" name="object 180"/>
          <p:cNvSpPr txBox="1"/>
          <p:nvPr/>
        </p:nvSpPr>
        <p:spPr>
          <a:xfrm>
            <a:off x="4524324" y="3034906"/>
            <a:ext cx="3043555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1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Asistencia</a:t>
            </a:r>
            <a:r>
              <a:rPr sz="1200" spc="409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previa</a:t>
            </a:r>
            <a:r>
              <a:rPr sz="1200" spc="409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spc="9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a</a:t>
            </a:r>
            <a:r>
              <a:rPr sz="1200" spc="41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la</a:t>
            </a:r>
            <a:r>
              <a:rPr sz="1200" spc="409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spc="-5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inversión. </a:t>
            </a:r>
            <a:r>
              <a:rPr sz="1200" spc="-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Evaluamos</a:t>
            </a:r>
            <a:r>
              <a:rPr sz="1200" spc="-5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estados</a:t>
            </a:r>
            <a:r>
              <a:rPr sz="1200" spc="-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reales</a:t>
            </a:r>
            <a:r>
              <a:rPr sz="1200" spc="-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</a:t>
            </a:r>
            <a:r>
              <a:rPr sz="1200" spc="-5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los</a:t>
            </a:r>
            <a:r>
              <a:rPr sz="1200" spc="-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activos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sentando</a:t>
            </a:r>
            <a:r>
              <a:rPr sz="1200" spc="4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bases</a:t>
            </a:r>
            <a:r>
              <a:rPr sz="1200" spc="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concretas</a:t>
            </a:r>
            <a:r>
              <a:rPr sz="1200" spc="4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y</a:t>
            </a:r>
            <a:r>
              <a:rPr sz="1200" spc="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</a:t>
            </a:r>
            <a:r>
              <a:rPr sz="1200" spc="-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seguras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para</a:t>
            </a:r>
            <a:r>
              <a:rPr sz="1200" spc="41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ayudarle</a:t>
            </a:r>
            <a:r>
              <a:rPr sz="1200" spc="4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9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a</a:t>
            </a:r>
            <a:r>
              <a:rPr sz="1200" spc="4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tomar</a:t>
            </a:r>
            <a:r>
              <a:rPr sz="1200" spc="4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una</a:t>
            </a:r>
            <a:r>
              <a:rPr sz="1200" spc="4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decisión financiera</a:t>
            </a:r>
            <a:r>
              <a:rPr sz="1200" spc="-9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inteligente.</a:t>
            </a:r>
            <a:endParaRPr sz="1200">
              <a:latin typeface="Montserrat" panose="00000500000000000000" pitchFamily="2" charset="0"/>
              <a:cs typeface="Verdana"/>
            </a:endParaRPr>
          </a:p>
        </p:txBody>
      </p:sp>
      <p:sp>
        <p:nvSpPr>
          <p:cNvPr id="181" name="object 181"/>
          <p:cNvSpPr txBox="1"/>
          <p:nvPr/>
        </p:nvSpPr>
        <p:spPr>
          <a:xfrm>
            <a:off x="4524324" y="5415394"/>
            <a:ext cx="3042920" cy="409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Gestionamos</a:t>
            </a:r>
            <a:r>
              <a:rPr sz="1200" spc="-6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plazos</a:t>
            </a:r>
            <a:r>
              <a:rPr sz="1200" spc="-6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críticos</a:t>
            </a:r>
            <a:r>
              <a:rPr sz="1200" spc="-6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8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y</a:t>
            </a:r>
            <a:r>
              <a:rPr sz="1200" spc="-5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estándares </a:t>
            </a:r>
            <a:r>
              <a:rPr sz="1200" spc="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</a:t>
            </a:r>
            <a:r>
              <a:rPr sz="1200" spc="3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marca</a:t>
            </a:r>
            <a:r>
              <a:rPr sz="1200" spc="3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en</a:t>
            </a:r>
            <a:r>
              <a:rPr sz="1200" spc="3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la</a:t>
            </a:r>
            <a:r>
              <a:rPr sz="1200" spc="3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ejecución</a:t>
            </a:r>
            <a:r>
              <a:rPr sz="1200" spc="3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</a:t>
            </a:r>
            <a:r>
              <a:rPr sz="1200" spc="3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proyectos</a:t>
            </a:r>
            <a:endParaRPr sz="1200">
              <a:latin typeface="Montserrat" panose="00000500000000000000" pitchFamily="2" charset="0"/>
              <a:cs typeface="Verdana"/>
            </a:endParaRPr>
          </a:p>
        </p:txBody>
      </p:sp>
      <p:sp>
        <p:nvSpPr>
          <p:cNvPr id="182" name="object 182"/>
          <p:cNvSpPr txBox="1"/>
          <p:nvPr/>
        </p:nvSpPr>
        <p:spPr>
          <a:xfrm>
            <a:off x="4524324" y="5821692"/>
            <a:ext cx="30587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1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comerciales</a:t>
            </a:r>
            <a:r>
              <a:rPr sz="1200" spc="254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 </a:t>
            </a:r>
            <a:r>
              <a:rPr sz="1200" spc="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</a:t>
            </a:r>
            <a:r>
              <a:rPr sz="1200" spc="254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alto</a:t>
            </a:r>
            <a:r>
              <a:rPr sz="1200" spc="254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  </a:t>
            </a:r>
            <a:r>
              <a:rPr sz="1200" spc="-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dinamismo,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garantizando</a:t>
            </a:r>
            <a:r>
              <a:rPr sz="1200" spc="40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una</a:t>
            </a:r>
            <a:r>
              <a:rPr sz="1200" spc="40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apertura</a:t>
            </a:r>
            <a:r>
              <a:rPr sz="1200" spc="409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exitosa</a:t>
            </a:r>
            <a:r>
              <a:rPr sz="1200" spc="40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y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eficiente</a:t>
            </a:r>
            <a:r>
              <a:rPr sz="1200" spc="-4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que</a:t>
            </a:r>
            <a:r>
              <a:rPr sz="1200" spc="-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cumpla</a:t>
            </a:r>
            <a:r>
              <a:rPr sz="1200" spc="-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sus</a:t>
            </a:r>
            <a:r>
              <a:rPr sz="1200" spc="-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requerimientos.</a:t>
            </a:r>
            <a:endParaRPr sz="1200">
              <a:latin typeface="Montserrat" panose="00000500000000000000" pitchFamily="2" charset="0"/>
              <a:cs typeface="Verdana"/>
            </a:endParaRPr>
          </a:p>
        </p:txBody>
      </p:sp>
      <p:sp>
        <p:nvSpPr>
          <p:cNvPr id="183" name="object 183"/>
          <p:cNvSpPr txBox="1"/>
          <p:nvPr/>
        </p:nvSpPr>
        <p:spPr>
          <a:xfrm>
            <a:off x="464693" y="6166268"/>
            <a:ext cx="3043555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1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Aplicamos</a:t>
            </a:r>
            <a:r>
              <a:rPr sz="1200" spc="30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conocimientos</a:t>
            </a:r>
            <a:r>
              <a:rPr sz="1200" spc="3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profundos</a:t>
            </a:r>
            <a:r>
              <a:rPr sz="1200" spc="30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y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precisión</a:t>
            </a:r>
            <a:r>
              <a:rPr sz="1200" spc="47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técnica</a:t>
            </a:r>
            <a:r>
              <a:rPr sz="1200" spc="47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para</a:t>
            </a:r>
            <a:r>
              <a:rPr sz="1200" spc="47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determinar</a:t>
            </a:r>
            <a:r>
              <a:rPr sz="1200" spc="47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el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valor</a:t>
            </a:r>
            <a:r>
              <a:rPr sz="1200" spc="-3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real</a:t>
            </a:r>
            <a:r>
              <a:rPr sz="1200" spc="-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de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2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sus</a:t>
            </a:r>
            <a:r>
              <a:rPr sz="1200" spc="1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activos</a:t>
            </a:r>
            <a:r>
              <a:rPr sz="1200" spc="-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en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el</a:t>
            </a:r>
            <a:r>
              <a:rPr sz="1200" spc="-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mercado </a:t>
            </a:r>
            <a:r>
              <a:rPr sz="1200" spc="-3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inmobiliario,</a:t>
            </a:r>
            <a:r>
              <a:rPr sz="1200" spc="1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brindando</a:t>
            </a:r>
            <a:r>
              <a:rPr sz="1200" spc="10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una</a:t>
            </a:r>
            <a:r>
              <a:rPr sz="1200" spc="10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base</a:t>
            </a:r>
            <a:r>
              <a:rPr sz="1200" spc="10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sólida </a:t>
            </a:r>
            <a:r>
              <a:rPr sz="120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para</a:t>
            </a:r>
            <a:r>
              <a:rPr sz="1200" spc="-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su</a:t>
            </a:r>
            <a:r>
              <a:rPr sz="1200" spc="-4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estrategia</a:t>
            </a:r>
            <a:r>
              <a:rPr sz="1200" spc="-35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Montserrat" panose="00000500000000000000" pitchFamily="2" charset="0"/>
                <a:cs typeface="Verdana"/>
              </a:rPr>
              <a:t>financiera.</a:t>
            </a:r>
            <a:endParaRPr sz="1200">
              <a:latin typeface="Montserrat" panose="00000500000000000000" pitchFamily="2" charset="0"/>
              <a:cs typeface="Verdana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0" y="5712091"/>
            <a:ext cx="2082800" cy="278281"/>
          </a:xfrm>
          <a:prstGeom prst="rect">
            <a:avLst/>
          </a:prstGeom>
          <a:solidFill>
            <a:srgbClr val="F14A26"/>
          </a:solidFill>
        </p:spPr>
        <p:txBody>
          <a:bodyPr vert="horz" wrap="square" lIns="0" tIns="0" rIns="0" bIns="0" rtlCol="0">
            <a:spAutoFit/>
          </a:bodyPr>
          <a:lstStyle/>
          <a:p>
            <a:pPr marL="476884">
              <a:lnSpc>
                <a:spcPts val="2270"/>
              </a:lnSpc>
            </a:pPr>
            <a:r>
              <a:rPr b="1" spc="-10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TASACIÓN</a:t>
            </a:r>
            <a:endParaRPr>
              <a:latin typeface="Montserrat" panose="00000500000000000000" pitchFamily="2" charset="0"/>
              <a:cs typeface="Tahoma"/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3977995" y="2873590"/>
            <a:ext cx="0" cy="4678045"/>
          </a:xfrm>
          <a:custGeom>
            <a:avLst/>
            <a:gdLst/>
            <a:ahLst/>
            <a:cxnLst/>
            <a:rect l="l" t="t" r="r" b="b"/>
            <a:pathLst>
              <a:path h="4678045">
                <a:moveTo>
                  <a:pt x="0" y="0"/>
                </a:moveTo>
                <a:lnTo>
                  <a:pt x="0" y="467793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Montserrat" panose="00000500000000000000" pitchFamily="2" charset="0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3977995" y="1239075"/>
            <a:ext cx="0" cy="1333500"/>
          </a:xfrm>
          <a:custGeom>
            <a:avLst/>
            <a:gdLst/>
            <a:ahLst/>
            <a:cxnLst/>
            <a:rect l="l" t="t" r="r" b="b"/>
            <a:pathLst>
              <a:path h="1333500">
                <a:moveTo>
                  <a:pt x="0" y="0"/>
                </a:moveTo>
                <a:lnTo>
                  <a:pt x="0" y="133341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Montserrat" panose="00000500000000000000" pitchFamily="2" charset="0"/>
            </a:endParaRPr>
          </a:p>
        </p:txBody>
      </p:sp>
      <p:sp>
        <p:nvSpPr>
          <p:cNvPr id="187" name="object 187"/>
          <p:cNvSpPr txBox="1"/>
          <p:nvPr/>
        </p:nvSpPr>
        <p:spPr>
          <a:xfrm>
            <a:off x="3971785" y="4960988"/>
            <a:ext cx="3731895" cy="278281"/>
          </a:xfrm>
          <a:prstGeom prst="rect">
            <a:avLst/>
          </a:prstGeom>
          <a:solidFill>
            <a:srgbClr val="F14A26"/>
          </a:solidFill>
        </p:spPr>
        <p:txBody>
          <a:bodyPr vert="horz" wrap="square" lIns="0" tIns="0" rIns="0" bIns="0" rtlCol="0">
            <a:spAutoFit/>
          </a:bodyPr>
          <a:lstStyle/>
          <a:p>
            <a:pPr marL="19685" algn="ctr">
              <a:lnSpc>
                <a:spcPts val="2270"/>
              </a:lnSpc>
            </a:pPr>
            <a:r>
              <a:rPr b="1" spc="-254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RETAIL</a:t>
            </a:r>
            <a:r>
              <a:rPr b="1" spc="20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 </a:t>
            </a:r>
            <a:r>
              <a:rPr b="1" spc="-10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MANAGEMENT</a:t>
            </a:r>
            <a:endParaRPr>
              <a:latin typeface="Montserrat" panose="00000500000000000000" pitchFamily="2" charset="0"/>
              <a:cs typeface="Tahoma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6608419" y="2873590"/>
            <a:ext cx="220345" cy="191135"/>
          </a:xfrm>
          <a:custGeom>
            <a:avLst/>
            <a:gdLst/>
            <a:ahLst/>
            <a:cxnLst/>
            <a:rect l="l" t="t" r="r" b="b"/>
            <a:pathLst>
              <a:path w="220345" h="191135">
                <a:moveTo>
                  <a:pt x="220319" y="0"/>
                </a:moveTo>
                <a:lnTo>
                  <a:pt x="0" y="0"/>
                </a:lnTo>
                <a:lnTo>
                  <a:pt x="0" y="190804"/>
                </a:lnTo>
                <a:lnTo>
                  <a:pt x="220319" y="0"/>
                </a:lnTo>
                <a:close/>
              </a:path>
            </a:pathLst>
          </a:custGeom>
          <a:solidFill>
            <a:srgbClr val="062B44"/>
          </a:solidFill>
        </p:spPr>
        <p:txBody>
          <a:bodyPr wrap="square" lIns="0" tIns="0" rIns="0" bIns="0" rtlCol="0"/>
          <a:lstStyle/>
          <a:p>
            <a:endParaRPr>
              <a:latin typeface="Montserrat" panose="00000500000000000000" pitchFamily="2" charset="0"/>
            </a:endParaRPr>
          </a:p>
        </p:txBody>
      </p:sp>
      <p:sp>
        <p:nvSpPr>
          <p:cNvPr id="189" name="object 189"/>
          <p:cNvSpPr txBox="1"/>
          <p:nvPr/>
        </p:nvSpPr>
        <p:spPr>
          <a:xfrm>
            <a:off x="3977995" y="2572486"/>
            <a:ext cx="2851150" cy="278281"/>
          </a:xfrm>
          <a:prstGeom prst="rect">
            <a:avLst/>
          </a:prstGeom>
          <a:solidFill>
            <a:srgbClr val="F14A26"/>
          </a:solidFill>
        </p:spPr>
        <p:txBody>
          <a:bodyPr vert="horz" wrap="square" lIns="0" tIns="0" rIns="0" bIns="0" rtlCol="0">
            <a:spAutoFit/>
          </a:bodyPr>
          <a:lstStyle/>
          <a:p>
            <a:pPr marL="565150">
              <a:lnSpc>
                <a:spcPts val="2270"/>
              </a:lnSpc>
            </a:pPr>
            <a:r>
              <a:rPr b="1" spc="-175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DUE</a:t>
            </a:r>
            <a:r>
              <a:rPr b="1" spc="-15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 </a:t>
            </a:r>
            <a:r>
              <a:rPr b="1" spc="-35" dirty="0">
                <a:solidFill>
                  <a:srgbClr val="FFFFFF"/>
                </a:solidFill>
                <a:latin typeface="Montserrat" panose="00000500000000000000" pitchFamily="2" charset="0"/>
                <a:cs typeface="Tahoma"/>
              </a:rPr>
              <a:t>DILIGENCE</a:t>
            </a:r>
            <a:endParaRPr>
              <a:latin typeface="Montserrat" panose="00000500000000000000" pitchFamily="2" charset="0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10BB4-242F-053B-2EAF-82D50AC0E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A3B33846-76C2-2634-3835-4B182AB4D05F}"/>
              </a:ext>
            </a:extLst>
          </p:cNvPr>
          <p:cNvSpPr/>
          <p:nvPr/>
        </p:nvSpPr>
        <p:spPr>
          <a:xfrm>
            <a:off x="7696199" y="1797774"/>
            <a:ext cx="5105401" cy="5974626"/>
          </a:xfrm>
          <a:prstGeom prst="rect">
            <a:avLst/>
          </a:prstGeom>
          <a:solidFill>
            <a:srgbClr val="0E3B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2410F1C-D316-F768-C38A-45EA7BC13A8C}"/>
              </a:ext>
            </a:extLst>
          </p:cNvPr>
          <p:cNvSpPr/>
          <p:nvPr/>
        </p:nvSpPr>
        <p:spPr>
          <a:xfrm flipH="1">
            <a:off x="7696200" y="3082132"/>
            <a:ext cx="247650" cy="3405912"/>
          </a:xfrm>
          <a:prstGeom prst="rect">
            <a:avLst/>
          </a:prstGeom>
          <a:solidFill>
            <a:srgbClr val="F14A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998D27F-9667-3DE8-E09A-07CA5FA8F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874" b="29561"/>
          <a:stretch>
            <a:fillRect/>
          </a:stretch>
        </p:blipFill>
        <p:spPr>
          <a:xfrm>
            <a:off x="0" y="0"/>
            <a:ext cx="12801600" cy="1797774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EAEF50FC-FF6D-3AC6-7B1F-4FAE4B2E9B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79080" y="172382"/>
            <a:ext cx="1393920" cy="267797"/>
          </a:xfrm>
          <a:prstGeom prst="rect">
            <a:avLst/>
          </a:prstGeom>
        </p:spPr>
      </p:pic>
      <p:sp>
        <p:nvSpPr>
          <p:cNvPr id="174" name="object 174">
            <a:extLst>
              <a:ext uri="{FF2B5EF4-FFF2-40B4-BE49-F238E27FC236}">
                <a16:creationId xmlns:a16="http://schemas.microsoft.com/office/drawing/2014/main" id="{D1753A3C-0868-9BF9-1F44-E18568D26C03}"/>
              </a:ext>
            </a:extLst>
          </p:cNvPr>
          <p:cNvSpPr/>
          <p:nvPr/>
        </p:nvSpPr>
        <p:spPr>
          <a:xfrm>
            <a:off x="4083877" y="2133369"/>
            <a:ext cx="411923" cy="357316"/>
          </a:xfrm>
          <a:custGeom>
            <a:avLst/>
            <a:gdLst/>
            <a:ahLst/>
            <a:cxnLst/>
            <a:rect l="l" t="t" r="r" b="b"/>
            <a:pathLst>
              <a:path w="220344" h="191135">
                <a:moveTo>
                  <a:pt x="220319" y="0"/>
                </a:moveTo>
                <a:lnTo>
                  <a:pt x="0" y="0"/>
                </a:lnTo>
                <a:lnTo>
                  <a:pt x="0" y="190804"/>
                </a:lnTo>
                <a:lnTo>
                  <a:pt x="220319" y="0"/>
                </a:lnTo>
                <a:close/>
              </a:path>
            </a:pathLst>
          </a:custGeom>
          <a:solidFill>
            <a:srgbClr val="062B44"/>
          </a:solidFill>
        </p:spPr>
        <p:txBody>
          <a:bodyPr wrap="square" lIns="0" tIns="0" rIns="0" bIns="0" rtlCol="0"/>
          <a:lstStyle/>
          <a:p>
            <a:endParaRPr>
              <a:latin typeface="Montserrat" panose="00000500000000000000" pitchFamily="2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0A45224-23A8-BB17-6216-16910A109C8E}"/>
              </a:ext>
            </a:extLst>
          </p:cNvPr>
          <p:cNvSpPr/>
          <p:nvPr/>
        </p:nvSpPr>
        <p:spPr>
          <a:xfrm>
            <a:off x="0" y="1447569"/>
            <a:ext cx="4495800" cy="685800"/>
          </a:xfrm>
          <a:prstGeom prst="rect">
            <a:avLst/>
          </a:prstGeom>
          <a:solidFill>
            <a:srgbClr val="F14A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2698117-E77E-A333-4D8F-882CAF916CA4}"/>
              </a:ext>
            </a:extLst>
          </p:cNvPr>
          <p:cNvSpPr txBox="1"/>
          <p:nvPr/>
        </p:nvSpPr>
        <p:spPr>
          <a:xfrm>
            <a:off x="464534" y="1436526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spc="-75" dirty="0">
                <a:solidFill>
                  <a:srgbClr val="FFFFFF"/>
                </a:solidFill>
                <a:latin typeface="Montserrat" panose="00000500000000000000" pitchFamily="2" charset="0"/>
              </a:rPr>
              <a:t>PROYECTOS</a:t>
            </a:r>
            <a:endParaRPr lang="es-CL" sz="4000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5BAA0B5-7F9F-848F-206A-B85D605846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71649"/>
            <a:ext cx="4267200" cy="3200400"/>
          </a:xfrm>
          <a:prstGeom prst="rect">
            <a:avLst/>
          </a:prstGeom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id="{9198A0EC-39D2-9F61-26FC-32354E17A3C4}"/>
              </a:ext>
            </a:extLst>
          </p:cNvPr>
          <p:cNvSpPr txBox="1"/>
          <p:nvPr/>
        </p:nvSpPr>
        <p:spPr>
          <a:xfrm>
            <a:off x="609601" y="2694237"/>
            <a:ext cx="45720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s-CL" sz="2400" b="1" dirty="0">
                <a:solidFill>
                  <a:srgbClr val="0E3B62"/>
                </a:solidFill>
                <a:latin typeface="Montserrat" panose="00000500000000000000" pitchFamily="2" charset="0"/>
              </a:rPr>
              <a:t>HABILITACION </a:t>
            </a:r>
            <a:r>
              <a:rPr lang="es-CL" sz="2400" b="1" dirty="0">
                <a:solidFill>
                  <a:srgbClr val="F14A26"/>
                </a:solidFill>
                <a:latin typeface="Montserrat" panose="00000500000000000000" pitchFamily="2" charset="0"/>
              </a:rPr>
              <a:t>OFICINAS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69B1272-0986-E814-38D7-4A52CCCDFA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3171650"/>
            <a:ext cx="2400299" cy="3200399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81EB516B-4D46-411E-EE41-BE8AF56E55AF}"/>
              </a:ext>
            </a:extLst>
          </p:cNvPr>
          <p:cNvSpPr txBox="1"/>
          <p:nvPr/>
        </p:nvSpPr>
        <p:spPr>
          <a:xfrm>
            <a:off x="8153400" y="3474307"/>
            <a:ext cx="392429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rgbClr val="F14A26"/>
                </a:solidFill>
                <a:latin typeface="Montserrat" panose="00000500000000000000" pitchFamily="2" charset="0"/>
              </a:rPr>
              <a:t>Nombre proyecto: </a:t>
            </a:r>
            <a:r>
              <a:rPr lang="es-CL" dirty="0">
                <a:solidFill>
                  <a:schemeClr val="bg1"/>
                </a:solidFill>
                <a:latin typeface="Montserrat" panose="00000500000000000000" pitchFamily="2" charset="0"/>
              </a:rPr>
              <a:t>Oficinas DWI</a:t>
            </a:r>
          </a:p>
          <a:p>
            <a:endParaRPr lang="es-CL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s-CL" b="1" dirty="0">
                <a:solidFill>
                  <a:srgbClr val="F14A26"/>
                </a:solidFill>
                <a:latin typeface="Montserrat" panose="00000500000000000000" pitchFamily="2" charset="0"/>
              </a:rPr>
              <a:t>Tipo de proyecto: </a:t>
            </a:r>
            <a:r>
              <a:rPr lang="es-CL" dirty="0">
                <a:solidFill>
                  <a:schemeClr val="bg1"/>
                </a:solidFill>
                <a:latin typeface="Montserrat" panose="00000500000000000000" pitchFamily="2" charset="0"/>
              </a:rPr>
              <a:t>Habilitación oficinas corporativas</a:t>
            </a:r>
          </a:p>
          <a:p>
            <a:endParaRPr lang="es-CL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s-CL" b="1" dirty="0">
                <a:solidFill>
                  <a:srgbClr val="F14A26"/>
                </a:solidFill>
                <a:latin typeface="Montserrat" panose="00000500000000000000" pitchFamily="2" charset="0"/>
              </a:rPr>
              <a:t>Superficie: </a:t>
            </a:r>
            <a:r>
              <a:rPr lang="es-CL" dirty="0">
                <a:solidFill>
                  <a:schemeClr val="bg1"/>
                </a:solidFill>
                <a:latin typeface="Montserrat" panose="00000500000000000000" pitchFamily="2" charset="0"/>
              </a:rPr>
              <a:t>750 m2</a:t>
            </a:r>
          </a:p>
          <a:p>
            <a:endParaRPr lang="es-CL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s-CL" b="1" dirty="0">
                <a:solidFill>
                  <a:srgbClr val="F14A26"/>
                </a:solidFill>
                <a:latin typeface="Montserrat" panose="00000500000000000000" pitchFamily="2" charset="0"/>
              </a:rPr>
              <a:t>Servicio realizado: </a:t>
            </a:r>
            <a:r>
              <a:rPr lang="es-CL" dirty="0">
                <a:solidFill>
                  <a:schemeClr val="bg1"/>
                </a:solidFill>
                <a:latin typeface="Montserrat" panose="00000500000000000000" pitchFamily="2" charset="0"/>
              </a:rPr>
              <a:t>Inspección Técnica de Obra</a:t>
            </a:r>
          </a:p>
        </p:txBody>
      </p:sp>
    </p:spTree>
    <p:extLst>
      <p:ext uri="{BB962C8B-B14F-4D97-AF65-F5344CB8AC3E}">
        <p14:creationId xmlns:p14="http://schemas.microsoft.com/office/powerpoint/2010/main" val="1654468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70D64-B2B1-26B7-09A4-52CD78801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507A7C48-C445-F77D-1D8A-4D7222160725}"/>
              </a:ext>
            </a:extLst>
          </p:cNvPr>
          <p:cNvSpPr/>
          <p:nvPr/>
        </p:nvSpPr>
        <p:spPr>
          <a:xfrm>
            <a:off x="7696199" y="1797774"/>
            <a:ext cx="5105401" cy="5974626"/>
          </a:xfrm>
          <a:prstGeom prst="rect">
            <a:avLst/>
          </a:prstGeom>
          <a:solidFill>
            <a:srgbClr val="0E3B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868D09B-29E9-6753-1314-4A0B2F1946FA}"/>
              </a:ext>
            </a:extLst>
          </p:cNvPr>
          <p:cNvSpPr/>
          <p:nvPr/>
        </p:nvSpPr>
        <p:spPr>
          <a:xfrm flipH="1">
            <a:off x="7696200" y="3082132"/>
            <a:ext cx="247650" cy="3405912"/>
          </a:xfrm>
          <a:prstGeom prst="rect">
            <a:avLst/>
          </a:prstGeom>
          <a:solidFill>
            <a:srgbClr val="F14A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1FCF4A3-4450-FABC-3E99-97E11A75B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874" b="29561"/>
          <a:stretch>
            <a:fillRect/>
          </a:stretch>
        </p:blipFill>
        <p:spPr>
          <a:xfrm>
            <a:off x="0" y="0"/>
            <a:ext cx="12801600" cy="1797774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A0F5F171-BB0D-6832-D318-2AE92359F4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79080" y="172382"/>
            <a:ext cx="1393920" cy="267797"/>
          </a:xfrm>
          <a:prstGeom prst="rect">
            <a:avLst/>
          </a:prstGeom>
        </p:spPr>
      </p:pic>
      <p:sp>
        <p:nvSpPr>
          <p:cNvPr id="174" name="object 174">
            <a:extLst>
              <a:ext uri="{FF2B5EF4-FFF2-40B4-BE49-F238E27FC236}">
                <a16:creationId xmlns:a16="http://schemas.microsoft.com/office/drawing/2014/main" id="{14EB2EF9-D6EB-56D5-BE23-700DE0839B35}"/>
              </a:ext>
            </a:extLst>
          </p:cNvPr>
          <p:cNvSpPr/>
          <p:nvPr/>
        </p:nvSpPr>
        <p:spPr>
          <a:xfrm>
            <a:off x="4083877" y="2133369"/>
            <a:ext cx="411923" cy="357316"/>
          </a:xfrm>
          <a:custGeom>
            <a:avLst/>
            <a:gdLst/>
            <a:ahLst/>
            <a:cxnLst/>
            <a:rect l="l" t="t" r="r" b="b"/>
            <a:pathLst>
              <a:path w="220344" h="191135">
                <a:moveTo>
                  <a:pt x="220319" y="0"/>
                </a:moveTo>
                <a:lnTo>
                  <a:pt x="0" y="0"/>
                </a:lnTo>
                <a:lnTo>
                  <a:pt x="0" y="190804"/>
                </a:lnTo>
                <a:lnTo>
                  <a:pt x="220319" y="0"/>
                </a:lnTo>
                <a:close/>
              </a:path>
            </a:pathLst>
          </a:custGeom>
          <a:solidFill>
            <a:srgbClr val="062B44"/>
          </a:solidFill>
        </p:spPr>
        <p:txBody>
          <a:bodyPr wrap="square" lIns="0" tIns="0" rIns="0" bIns="0" rtlCol="0"/>
          <a:lstStyle/>
          <a:p>
            <a:endParaRPr>
              <a:latin typeface="Montserrat" panose="00000500000000000000" pitchFamily="2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B5CDF5C-9732-AD26-6D10-1BF4AA1BC63E}"/>
              </a:ext>
            </a:extLst>
          </p:cNvPr>
          <p:cNvSpPr/>
          <p:nvPr/>
        </p:nvSpPr>
        <p:spPr>
          <a:xfrm>
            <a:off x="0" y="1447569"/>
            <a:ext cx="4495800" cy="685800"/>
          </a:xfrm>
          <a:prstGeom prst="rect">
            <a:avLst/>
          </a:prstGeom>
          <a:solidFill>
            <a:srgbClr val="F14A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D643CF0-37BC-4A22-CB68-2F9892052659}"/>
              </a:ext>
            </a:extLst>
          </p:cNvPr>
          <p:cNvSpPr txBox="1"/>
          <p:nvPr/>
        </p:nvSpPr>
        <p:spPr>
          <a:xfrm>
            <a:off x="464534" y="1436526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spc="-75" dirty="0">
                <a:solidFill>
                  <a:srgbClr val="FFFFFF"/>
                </a:solidFill>
                <a:latin typeface="Montserrat" panose="00000500000000000000" pitchFamily="2" charset="0"/>
              </a:rPr>
              <a:t>PROYECTOS</a:t>
            </a:r>
            <a:endParaRPr lang="es-CL" sz="4000" b="1" dirty="0"/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2DFF6D32-3E9E-FD69-AD0D-4A4F6C0FCAD4}"/>
              </a:ext>
            </a:extLst>
          </p:cNvPr>
          <p:cNvSpPr txBox="1"/>
          <p:nvPr/>
        </p:nvSpPr>
        <p:spPr>
          <a:xfrm>
            <a:off x="609601" y="2694237"/>
            <a:ext cx="45720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s-CL" sz="2400" b="1" dirty="0">
                <a:solidFill>
                  <a:srgbClr val="0E3B62"/>
                </a:solidFill>
                <a:latin typeface="Montserrat" panose="00000500000000000000" pitchFamily="2" charset="0"/>
              </a:rPr>
              <a:t>HABILITACION </a:t>
            </a:r>
            <a:r>
              <a:rPr lang="es-CL" sz="2400" b="1" dirty="0">
                <a:solidFill>
                  <a:srgbClr val="F14A26"/>
                </a:solidFill>
                <a:latin typeface="Montserrat" panose="00000500000000000000" pitchFamily="2" charset="0"/>
              </a:rPr>
              <a:t>OFICINAS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B65DB9C-60EB-8FC3-D988-30FE25120393}"/>
              </a:ext>
            </a:extLst>
          </p:cNvPr>
          <p:cNvSpPr txBox="1"/>
          <p:nvPr/>
        </p:nvSpPr>
        <p:spPr>
          <a:xfrm>
            <a:off x="8153400" y="3336667"/>
            <a:ext cx="39242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rgbClr val="F14A26"/>
                </a:solidFill>
                <a:latin typeface="Montserrat" panose="00000500000000000000" pitchFamily="2" charset="0"/>
              </a:rPr>
              <a:t>Nombre proyecto: </a:t>
            </a:r>
            <a:r>
              <a:rPr lang="es-CL" dirty="0">
                <a:solidFill>
                  <a:schemeClr val="bg1"/>
                </a:solidFill>
                <a:latin typeface="Montserrat" panose="00000500000000000000" pitchFamily="2" charset="0"/>
              </a:rPr>
              <a:t>OME DEM Oficinas SEK</a:t>
            </a:r>
          </a:p>
          <a:p>
            <a:endParaRPr lang="es-CL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s-CL" b="1" dirty="0">
                <a:solidFill>
                  <a:srgbClr val="F14A26"/>
                </a:solidFill>
                <a:latin typeface="Montserrat" panose="00000500000000000000" pitchFamily="2" charset="0"/>
              </a:rPr>
              <a:t>Tipo de proyecto: </a:t>
            </a:r>
            <a:r>
              <a:rPr lang="es-CL" dirty="0">
                <a:solidFill>
                  <a:schemeClr val="bg1"/>
                </a:solidFill>
                <a:latin typeface="Montserrat" panose="00000500000000000000" pitchFamily="2" charset="0"/>
              </a:rPr>
              <a:t>Habilitación oficinas corporativas</a:t>
            </a:r>
          </a:p>
          <a:p>
            <a:endParaRPr lang="es-CL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s-CL" b="1" dirty="0">
                <a:solidFill>
                  <a:srgbClr val="F14A26"/>
                </a:solidFill>
                <a:latin typeface="Montserrat" panose="00000500000000000000" pitchFamily="2" charset="0"/>
              </a:rPr>
              <a:t>Superficie: </a:t>
            </a:r>
            <a:r>
              <a:rPr lang="es-CL" dirty="0">
                <a:solidFill>
                  <a:schemeClr val="bg1"/>
                </a:solidFill>
                <a:latin typeface="Montserrat" panose="00000500000000000000" pitchFamily="2" charset="0"/>
              </a:rPr>
              <a:t>680 m2</a:t>
            </a:r>
          </a:p>
          <a:p>
            <a:endParaRPr lang="es-CL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s-CL" b="1" dirty="0">
                <a:solidFill>
                  <a:srgbClr val="F14A26"/>
                </a:solidFill>
                <a:latin typeface="Montserrat" panose="00000500000000000000" pitchFamily="2" charset="0"/>
              </a:rPr>
              <a:t>Servicio realizado: </a:t>
            </a:r>
            <a:r>
              <a:rPr lang="es-CL" dirty="0">
                <a:solidFill>
                  <a:schemeClr val="bg1"/>
                </a:solidFill>
                <a:latin typeface="Montserrat" panose="00000500000000000000" pitchFamily="2" charset="0"/>
              </a:rPr>
              <a:t>Inspección Técnica de Obra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E9A44E7-3E55-E7BC-FE0E-D71B0F87DD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2" y="3171649"/>
            <a:ext cx="4255828" cy="319236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2F2498D-F7C3-9542-4EF6-A4E8AD73E9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9" r="19330"/>
          <a:stretch>
            <a:fillRect/>
          </a:stretch>
        </p:blipFill>
        <p:spPr>
          <a:xfrm>
            <a:off x="5086348" y="3171648"/>
            <a:ext cx="2400299" cy="319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44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95031-F759-38DB-5172-3BA049DD1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FD7214BB-6508-AFFA-B30D-569F916B3CD5}"/>
              </a:ext>
            </a:extLst>
          </p:cNvPr>
          <p:cNvSpPr/>
          <p:nvPr/>
        </p:nvSpPr>
        <p:spPr>
          <a:xfrm>
            <a:off x="7696199" y="1797774"/>
            <a:ext cx="5105401" cy="5974626"/>
          </a:xfrm>
          <a:prstGeom prst="rect">
            <a:avLst/>
          </a:prstGeom>
          <a:solidFill>
            <a:srgbClr val="0E3B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7118E514-644E-E589-8D95-7DD5C8C35492}"/>
              </a:ext>
            </a:extLst>
          </p:cNvPr>
          <p:cNvSpPr/>
          <p:nvPr/>
        </p:nvSpPr>
        <p:spPr>
          <a:xfrm flipH="1">
            <a:off x="7696200" y="3082132"/>
            <a:ext cx="247650" cy="3405912"/>
          </a:xfrm>
          <a:prstGeom prst="rect">
            <a:avLst/>
          </a:prstGeom>
          <a:solidFill>
            <a:srgbClr val="F14A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8B93E08-E88F-BAF3-592E-3F8594754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874" b="29561"/>
          <a:stretch>
            <a:fillRect/>
          </a:stretch>
        </p:blipFill>
        <p:spPr>
          <a:xfrm>
            <a:off x="0" y="0"/>
            <a:ext cx="12801600" cy="1797774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FCE49B1F-0E99-F0CE-FF0F-6E71BBA802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79080" y="172382"/>
            <a:ext cx="1393920" cy="267797"/>
          </a:xfrm>
          <a:prstGeom prst="rect">
            <a:avLst/>
          </a:prstGeom>
        </p:spPr>
      </p:pic>
      <p:sp>
        <p:nvSpPr>
          <p:cNvPr id="174" name="object 174">
            <a:extLst>
              <a:ext uri="{FF2B5EF4-FFF2-40B4-BE49-F238E27FC236}">
                <a16:creationId xmlns:a16="http://schemas.microsoft.com/office/drawing/2014/main" id="{EB7E523E-AFBB-2AA6-12EA-EF14A1427D01}"/>
              </a:ext>
            </a:extLst>
          </p:cNvPr>
          <p:cNvSpPr/>
          <p:nvPr/>
        </p:nvSpPr>
        <p:spPr>
          <a:xfrm>
            <a:off x="4083877" y="2133369"/>
            <a:ext cx="411923" cy="357316"/>
          </a:xfrm>
          <a:custGeom>
            <a:avLst/>
            <a:gdLst/>
            <a:ahLst/>
            <a:cxnLst/>
            <a:rect l="l" t="t" r="r" b="b"/>
            <a:pathLst>
              <a:path w="220344" h="191135">
                <a:moveTo>
                  <a:pt x="220319" y="0"/>
                </a:moveTo>
                <a:lnTo>
                  <a:pt x="0" y="0"/>
                </a:lnTo>
                <a:lnTo>
                  <a:pt x="0" y="190804"/>
                </a:lnTo>
                <a:lnTo>
                  <a:pt x="220319" y="0"/>
                </a:lnTo>
                <a:close/>
              </a:path>
            </a:pathLst>
          </a:custGeom>
          <a:solidFill>
            <a:srgbClr val="062B44"/>
          </a:solidFill>
        </p:spPr>
        <p:txBody>
          <a:bodyPr wrap="square" lIns="0" tIns="0" rIns="0" bIns="0" rtlCol="0"/>
          <a:lstStyle/>
          <a:p>
            <a:endParaRPr>
              <a:latin typeface="Montserrat" panose="00000500000000000000" pitchFamily="2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42A1A88-D3ED-BFC2-D0CD-6AB7E147052F}"/>
              </a:ext>
            </a:extLst>
          </p:cNvPr>
          <p:cNvSpPr/>
          <p:nvPr/>
        </p:nvSpPr>
        <p:spPr>
          <a:xfrm>
            <a:off x="0" y="1447569"/>
            <a:ext cx="4495800" cy="685800"/>
          </a:xfrm>
          <a:prstGeom prst="rect">
            <a:avLst/>
          </a:prstGeom>
          <a:solidFill>
            <a:srgbClr val="F14A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CACCAE9-D8EF-DD30-E080-0A2570D9763C}"/>
              </a:ext>
            </a:extLst>
          </p:cNvPr>
          <p:cNvSpPr txBox="1"/>
          <p:nvPr/>
        </p:nvSpPr>
        <p:spPr>
          <a:xfrm>
            <a:off x="464534" y="1436526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spc="-75" dirty="0">
                <a:solidFill>
                  <a:srgbClr val="FFFFFF"/>
                </a:solidFill>
                <a:latin typeface="Montserrat" panose="00000500000000000000" pitchFamily="2" charset="0"/>
              </a:rPr>
              <a:t>PROYECTOS</a:t>
            </a:r>
            <a:endParaRPr lang="es-CL" sz="4000" b="1" dirty="0"/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5F0A225B-8525-2A4B-0E66-BB55E75FB69A}"/>
              </a:ext>
            </a:extLst>
          </p:cNvPr>
          <p:cNvSpPr txBox="1"/>
          <p:nvPr/>
        </p:nvSpPr>
        <p:spPr>
          <a:xfrm>
            <a:off x="609601" y="2694237"/>
            <a:ext cx="45720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s-CL" sz="2400" b="1" dirty="0">
                <a:solidFill>
                  <a:srgbClr val="0E3B62"/>
                </a:solidFill>
                <a:latin typeface="Montserrat" panose="00000500000000000000" pitchFamily="2" charset="0"/>
              </a:rPr>
              <a:t>RETAIL</a:t>
            </a:r>
            <a:endParaRPr lang="es-CL" sz="2400" b="1" dirty="0">
              <a:solidFill>
                <a:srgbClr val="F14A26"/>
              </a:solidFill>
              <a:latin typeface="Montserrat" panose="00000500000000000000" pitchFamily="2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769E6DC-4995-E870-C4D3-2D9CC863F5B7}"/>
              </a:ext>
            </a:extLst>
          </p:cNvPr>
          <p:cNvSpPr txBox="1"/>
          <p:nvPr/>
        </p:nvSpPr>
        <p:spPr>
          <a:xfrm>
            <a:off x="8153400" y="3479185"/>
            <a:ext cx="392429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rgbClr val="F14A26"/>
                </a:solidFill>
                <a:latin typeface="Montserrat" panose="00000500000000000000" pitchFamily="2" charset="0"/>
              </a:rPr>
              <a:t>Nombre proyecto: </a:t>
            </a:r>
            <a:r>
              <a:rPr lang="es-CL" dirty="0">
                <a:solidFill>
                  <a:schemeClr val="bg1"/>
                </a:solidFill>
                <a:latin typeface="Montserrat" panose="00000500000000000000" pitchFamily="2" charset="0"/>
              </a:rPr>
              <a:t>Habilitación ASICS Puerto Montt</a:t>
            </a:r>
          </a:p>
          <a:p>
            <a:endParaRPr lang="es-CL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s-CL" b="1" dirty="0">
                <a:solidFill>
                  <a:srgbClr val="F14A26"/>
                </a:solidFill>
                <a:latin typeface="Montserrat" panose="00000500000000000000" pitchFamily="2" charset="0"/>
              </a:rPr>
              <a:t>Tipo de proyecto: </a:t>
            </a:r>
            <a:r>
              <a:rPr lang="es-CL" dirty="0" err="1">
                <a:solidFill>
                  <a:schemeClr val="bg1"/>
                </a:solidFill>
                <a:latin typeface="Montserrat" panose="00000500000000000000" pitchFamily="2" charset="0"/>
              </a:rPr>
              <a:t>Retail</a:t>
            </a:r>
            <a:endParaRPr lang="es-CL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endParaRPr lang="es-CL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s-CL" b="1" dirty="0">
                <a:solidFill>
                  <a:srgbClr val="F14A26"/>
                </a:solidFill>
                <a:latin typeface="Montserrat" panose="00000500000000000000" pitchFamily="2" charset="0"/>
              </a:rPr>
              <a:t>Superficie: </a:t>
            </a:r>
            <a:r>
              <a:rPr lang="es-CL" dirty="0">
                <a:solidFill>
                  <a:schemeClr val="bg1"/>
                </a:solidFill>
                <a:latin typeface="Montserrat" panose="00000500000000000000" pitchFamily="2" charset="0"/>
              </a:rPr>
              <a:t>180 m2</a:t>
            </a:r>
          </a:p>
          <a:p>
            <a:endParaRPr lang="es-CL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s-CL" b="1" dirty="0">
                <a:solidFill>
                  <a:srgbClr val="F14A26"/>
                </a:solidFill>
                <a:latin typeface="Montserrat" panose="00000500000000000000" pitchFamily="2" charset="0"/>
              </a:rPr>
              <a:t>Servicio realizado: </a:t>
            </a:r>
            <a:r>
              <a:rPr lang="es-CL" dirty="0">
                <a:solidFill>
                  <a:schemeClr val="bg1"/>
                </a:solidFill>
                <a:latin typeface="Montserrat" panose="00000500000000000000" pitchFamily="2" charset="0"/>
              </a:rPr>
              <a:t>Inspección Técnica de Obra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CB15F9F-7E83-05A2-1938-9E4C4C2446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2" y="3171648"/>
            <a:ext cx="6077910" cy="383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06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4F982-B296-2DCB-E769-35B8A384A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4FA1D3BC-B905-0E4C-B6BA-26BDA757F665}"/>
              </a:ext>
            </a:extLst>
          </p:cNvPr>
          <p:cNvSpPr/>
          <p:nvPr/>
        </p:nvSpPr>
        <p:spPr>
          <a:xfrm>
            <a:off x="7696199" y="1797774"/>
            <a:ext cx="5105401" cy="5974626"/>
          </a:xfrm>
          <a:prstGeom prst="rect">
            <a:avLst/>
          </a:prstGeom>
          <a:solidFill>
            <a:srgbClr val="0E3B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E4765EF-55E3-94B3-4056-A2F4760BF64B}"/>
              </a:ext>
            </a:extLst>
          </p:cNvPr>
          <p:cNvSpPr/>
          <p:nvPr/>
        </p:nvSpPr>
        <p:spPr>
          <a:xfrm flipH="1">
            <a:off x="7696200" y="3082132"/>
            <a:ext cx="247650" cy="3405912"/>
          </a:xfrm>
          <a:prstGeom prst="rect">
            <a:avLst/>
          </a:prstGeom>
          <a:solidFill>
            <a:srgbClr val="F14A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F1ECCAA-EE40-0F93-DCAE-9D0C84834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874" b="29561"/>
          <a:stretch>
            <a:fillRect/>
          </a:stretch>
        </p:blipFill>
        <p:spPr>
          <a:xfrm>
            <a:off x="0" y="0"/>
            <a:ext cx="12801600" cy="1797774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D9CAED66-87FC-74DF-E228-823E476C70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79080" y="172382"/>
            <a:ext cx="1393920" cy="267797"/>
          </a:xfrm>
          <a:prstGeom prst="rect">
            <a:avLst/>
          </a:prstGeom>
        </p:spPr>
      </p:pic>
      <p:sp>
        <p:nvSpPr>
          <p:cNvPr id="174" name="object 174">
            <a:extLst>
              <a:ext uri="{FF2B5EF4-FFF2-40B4-BE49-F238E27FC236}">
                <a16:creationId xmlns:a16="http://schemas.microsoft.com/office/drawing/2014/main" id="{25842DD5-D532-F6E9-773F-BCE3551CD332}"/>
              </a:ext>
            </a:extLst>
          </p:cNvPr>
          <p:cNvSpPr/>
          <p:nvPr/>
        </p:nvSpPr>
        <p:spPr>
          <a:xfrm>
            <a:off x="4083877" y="2133369"/>
            <a:ext cx="411923" cy="357316"/>
          </a:xfrm>
          <a:custGeom>
            <a:avLst/>
            <a:gdLst/>
            <a:ahLst/>
            <a:cxnLst/>
            <a:rect l="l" t="t" r="r" b="b"/>
            <a:pathLst>
              <a:path w="220344" h="191135">
                <a:moveTo>
                  <a:pt x="220319" y="0"/>
                </a:moveTo>
                <a:lnTo>
                  <a:pt x="0" y="0"/>
                </a:lnTo>
                <a:lnTo>
                  <a:pt x="0" y="190804"/>
                </a:lnTo>
                <a:lnTo>
                  <a:pt x="220319" y="0"/>
                </a:lnTo>
                <a:close/>
              </a:path>
            </a:pathLst>
          </a:custGeom>
          <a:solidFill>
            <a:srgbClr val="062B44"/>
          </a:solidFill>
        </p:spPr>
        <p:txBody>
          <a:bodyPr wrap="square" lIns="0" tIns="0" rIns="0" bIns="0" rtlCol="0"/>
          <a:lstStyle/>
          <a:p>
            <a:endParaRPr>
              <a:latin typeface="Montserrat" panose="00000500000000000000" pitchFamily="2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EC07894-FD70-3895-4B4F-7B876DB5759E}"/>
              </a:ext>
            </a:extLst>
          </p:cNvPr>
          <p:cNvSpPr/>
          <p:nvPr/>
        </p:nvSpPr>
        <p:spPr>
          <a:xfrm>
            <a:off x="0" y="1447569"/>
            <a:ext cx="4495800" cy="685800"/>
          </a:xfrm>
          <a:prstGeom prst="rect">
            <a:avLst/>
          </a:prstGeom>
          <a:solidFill>
            <a:srgbClr val="F14A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6BADE25-B4B3-FFAB-43A3-EEF13D6471FE}"/>
              </a:ext>
            </a:extLst>
          </p:cNvPr>
          <p:cNvSpPr txBox="1"/>
          <p:nvPr/>
        </p:nvSpPr>
        <p:spPr>
          <a:xfrm>
            <a:off x="464534" y="1436526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spc="-75" dirty="0">
                <a:solidFill>
                  <a:srgbClr val="FFFFFF"/>
                </a:solidFill>
                <a:latin typeface="Montserrat" panose="00000500000000000000" pitchFamily="2" charset="0"/>
              </a:rPr>
              <a:t>PROYECTOS</a:t>
            </a:r>
            <a:endParaRPr lang="es-CL" sz="4000" b="1" dirty="0"/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4B50AC76-2EFE-FC0E-4E21-DB3CDDDB8A28}"/>
              </a:ext>
            </a:extLst>
          </p:cNvPr>
          <p:cNvSpPr txBox="1"/>
          <p:nvPr/>
        </p:nvSpPr>
        <p:spPr>
          <a:xfrm>
            <a:off x="609601" y="2694237"/>
            <a:ext cx="45720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s-CL" sz="2400" b="1" dirty="0">
                <a:solidFill>
                  <a:srgbClr val="0E3B62"/>
                </a:solidFill>
                <a:latin typeface="Montserrat" panose="00000500000000000000" pitchFamily="2" charset="0"/>
              </a:rPr>
              <a:t>EDUCACIONALES</a:t>
            </a:r>
            <a:endParaRPr lang="es-CL" sz="2400" b="1" dirty="0">
              <a:solidFill>
                <a:srgbClr val="F14A26"/>
              </a:solidFill>
              <a:latin typeface="Montserrat" panose="00000500000000000000" pitchFamily="2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7309386-DF5B-F61B-1568-1CC0DBF38D00}"/>
              </a:ext>
            </a:extLst>
          </p:cNvPr>
          <p:cNvSpPr txBox="1"/>
          <p:nvPr/>
        </p:nvSpPr>
        <p:spPr>
          <a:xfrm>
            <a:off x="8153400" y="2920667"/>
            <a:ext cx="392429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rgbClr val="F14A26"/>
                </a:solidFill>
                <a:latin typeface="Montserrat" panose="00000500000000000000" pitchFamily="2" charset="0"/>
              </a:rPr>
              <a:t>Nombre proyecto: </a:t>
            </a:r>
            <a:r>
              <a:rPr lang="es-CL" dirty="0">
                <a:solidFill>
                  <a:schemeClr val="bg1"/>
                </a:solidFill>
                <a:latin typeface="Montserrat" panose="00000500000000000000" pitchFamily="2" charset="0"/>
              </a:rPr>
              <a:t>Remodelación laboratorios hormigón y computación Facultad de Tecnología Universidad de Santiago de Chile</a:t>
            </a:r>
          </a:p>
          <a:p>
            <a:endParaRPr lang="es-CL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s-CL" b="1" dirty="0">
                <a:solidFill>
                  <a:srgbClr val="F14A26"/>
                </a:solidFill>
                <a:latin typeface="Montserrat" panose="00000500000000000000" pitchFamily="2" charset="0"/>
              </a:rPr>
              <a:t>Tipo de proyecto: </a:t>
            </a:r>
            <a:r>
              <a:rPr lang="es-CL" dirty="0">
                <a:solidFill>
                  <a:schemeClr val="bg1"/>
                </a:solidFill>
                <a:latin typeface="Montserrat" panose="00000500000000000000" pitchFamily="2" charset="0"/>
              </a:rPr>
              <a:t>Educacional</a:t>
            </a:r>
          </a:p>
          <a:p>
            <a:endParaRPr lang="es-CL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s-CL" b="1" dirty="0">
                <a:solidFill>
                  <a:srgbClr val="F14A26"/>
                </a:solidFill>
                <a:latin typeface="Montserrat" panose="00000500000000000000" pitchFamily="2" charset="0"/>
              </a:rPr>
              <a:t>Superficie: </a:t>
            </a:r>
            <a:r>
              <a:rPr lang="es-CL" dirty="0">
                <a:solidFill>
                  <a:schemeClr val="bg1"/>
                </a:solidFill>
                <a:latin typeface="Montserrat" panose="00000500000000000000" pitchFamily="2" charset="0"/>
              </a:rPr>
              <a:t>300 m2</a:t>
            </a:r>
          </a:p>
          <a:p>
            <a:endParaRPr lang="es-CL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s-CL" b="1" dirty="0">
                <a:solidFill>
                  <a:srgbClr val="F14A26"/>
                </a:solidFill>
                <a:latin typeface="Montserrat" panose="00000500000000000000" pitchFamily="2" charset="0"/>
              </a:rPr>
              <a:t>Servicio realizado: </a:t>
            </a:r>
            <a:r>
              <a:rPr lang="es-CL" dirty="0">
                <a:solidFill>
                  <a:schemeClr val="bg1"/>
                </a:solidFill>
                <a:latin typeface="Montserrat" panose="00000500000000000000" pitchFamily="2" charset="0"/>
              </a:rPr>
              <a:t>Inspección Técnica de Obra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0882FF2-85A0-4176-B9C6-C049BDF94E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7" r="25463"/>
          <a:stretch>
            <a:fillRect/>
          </a:stretch>
        </p:blipFill>
        <p:spPr>
          <a:xfrm>
            <a:off x="5105402" y="3176634"/>
            <a:ext cx="2381245" cy="318637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DE6DC47-C9CB-F328-76D8-1342E5F0F4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0" y="3171648"/>
            <a:ext cx="4255825" cy="319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73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0F6FF-EDBC-54BE-0EDA-22E858080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62791C49-9BAE-3FCD-8688-33B006440CC4}"/>
              </a:ext>
            </a:extLst>
          </p:cNvPr>
          <p:cNvSpPr/>
          <p:nvPr/>
        </p:nvSpPr>
        <p:spPr>
          <a:xfrm>
            <a:off x="7696199" y="1797774"/>
            <a:ext cx="5105401" cy="5974626"/>
          </a:xfrm>
          <a:prstGeom prst="rect">
            <a:avLst/>
          </a:prstGeom>
          <a:solidFill>
            <a:srgbClr val="0E3B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F9C7E96-BE46-75C1-8B2D-4BF774A46D6D}"/>
              </a:ext>
            </a:extLst>
          </p:cNvPr>
          <p:cNvSpPr/>
          <p:nvPr/>
        </p:nvSpPr>
        <p:spPr>
          <a:xfrm flipH="1">
            <a:off x="7696200" y="3082132"/>
            <a:ext cx="247650" cy="3405912"/>
          </a:xfrm>
          <a:prstGeom prst="rect">
            <a:avLst/>
          </a:prstGeom>
          <a:solidFill>
            <a:srgbClr val="F14A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FEB0517-AF76-2AB9-6DD1-21C87B742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874" b="29561"/>
          <a:stretch>
            <a:fillRect/>
          </a:stretch>
        </p:blipFill>
        <p:spPr>
          <a:xfrm>
            <a:off x="0" y="0"/>
            <a:ext cx="12801600" cy="1797774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D18EA7AE-0F8D-F8CB-97EB-C786AB7E82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79080" y="172382"/>
            <a:ext cx="1393920" cy="267797"/>
          </a:xfrm>
          <a:prstGeom prst="rect">
            <a:avLst/>
          </a:prstGeom>
        </p:spPr>
      </p:pic>
      <p:sp>
        <p:nvSpPr>
          <p:cNvPr id="174" name="object 174">
            <a:extLst>
              <a:ext uri="{FF2B5EF4-FFF2-40B4-BE49-F238E27FC236}">
                <a16:creationId xmlns:a16="http://schemas.microsoft.com/office/drawing/2014/main" id="{90125F42-0B58-FDD2-0FA0-F475135437EB}"/>
              </a:ext>
            </a:extLst>
          </p:cNvPr>
          <p:cNvSpPr/>
          <p:nvPr/>
        </p:nvSpPr>
        <p:spPr>
          <a:xfrm>
            <a:off x="4083877" y="2133369"/>
            <a:ext cx="411923" cy="357316"/>
          </a:xfrm>
          <a:custGeom>
            <a:avLst/>
            <a:gdLst/>
            <a:ahLst/>
            <a:cxnLst/>
            <a:rect l="l" t="t" r="r" b="b"/>
            <a:pathLst>
              <a:path w="220344" h="191135">
                <a:moveTo>
                  <a:pt x="220319" y="0"/>
                </a:moveTo>
                <a:lnTo>
                  <a:pt x="0" y="0"/>
                </a:lnTo>
                <a:lnTo>
                  <a:pt x="0" y="190804"/>
                </a:lnTo>
                <a:lnTo>
                  <a:pt x="220319" y="0"/>
                </a:lnTo>
                <a:close/>
              </a:path>
            </a:pathLst>
          </a:custGeom>
          <a:solidFill>
            <a:srgbClr val="062B44"/>
          </a:solidFill>
        </p:spPr>
        <p:txBody>
          <a:bodyPr wrap="square" lIns="0" tIns="0" rIns="0" bIns="0" rtlCol="0"/>
          <a:lstStyle/>
          <a:p>
            <a:endParaRPr>
              <a:latin typeface="Montserrat" panose="00000500000000000000" pitchFamily="2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52E13DD-A06F-CF48-0C8E-54EEEA275BF3}"/>
              </a:ext>
            </a:extLst>
          </p:cNvPr>
          <p:cNvSpPr/>
          <p:nvPr/>
        </p:nvSpPr>
        <p:spPr>
          <a:xfrm>
            <a:off x="0" y="1447569"/>
            <a:ext cx="4495800" cy="685800"/>
          </a:xfrm>
          <a:prstGeom prst="rect">
            <a:avLst/>
          </a:prstGeom>
          <a:solidFill>
            <a:srgbClr val="F14A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D5DB893-BE41-D28B-11C5-1614D474D89D}"/>
              </a:ext>
            </a:extLst>
          </p:cNvPr>
          <p:cNvSpPr txBox="1"/>
          <p:nvPr/>
        </p:nvSpPr>
        <p:spPr>
          <a:xfrm>
            <a:off x="464534" y="1436526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spc="-75" dirty="0">
                <a:solidFill>
                  <a:srgbClr val="FFFFFF"/>
                </a:solidFill>
                <a:latin typeface="Montserrat" panose="00000500000000000000" pitchFamily="2" charset="0"/>
              </a:rPr>
              <a:t>PROYECTOS</a:t>
            </a:r>
            <a:endParaRPr lang="es-CL" sz="4000" b="1" dirty="0"/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E9BB24B7-43AF-E060-1473-0B3DA446FD61}"/>
              </a:ext>
            </a:extLst>
          </p:cNvPr>
          <p:cNvSpPr txBox="1"/>
          <p:nvPr/>
        </p:nvSpPr>
        <p:spPr>
          <a:xfrm>
            <a:off x="609601" y="2694237"/>
            <a:ext cx="45720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s-CL" sz="2400" b="1" dirty="0">
                <a:solidFill>
                  <a:srgbClr val="0E3B62"/>
                </a:solidFill>
                <a:latin typeface="Montserrat" panose="00000500000000000000" pitchFamily="2" charset="0"/>
              </a:rPr>
              <a:t>COMERCIAL</a:t>
            </a:r>
            <a:endParaRPr lang="es-CL" sz="2400" b="1" dirty="0">
              <a:solidFill>
                <a:srgbClr val="F14A26"/>
              </a:solidFill>
              <a:latin typeface="Montserrat" panose="00000500000000000000" pitchFamily="2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10EAAAA-D8E0-FA7E-A05A-CCB2A4645476}"/>
              </a:ext>
            </a:extLst>
          </p:cNvPr>
          <p:cNvSpPr txBox="1"/>
          <p:nvPr/>
        </p:nvSpPr>
        <p:spPr>
          <a:xfrm>
            <a:off x="8153400" y="3203297"/>
            <a:ext cx="3924299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rgbClr val="F14A26"/>
                </a:solidFill>
                <a:latin typeface="Montserrat" panose="00000500000000000000" pitchFamily="2" charset="0"/>
              </a:rPr>
              <a:t>Nombre proyecto: </a:t>
            </a:r>
            <a:r>
              <a:rPr lang="es-CL" dirty="0">
                <a:solidFill>
                  <a:schemeClr val="bg1"/>
                </a:solidFill>
                <a:latin typeface="Montserrat" panose="00000500000000000000" pitchFamily="2" charset="0"/>
              </a:rPr>
              <a:t>Centro Comercial </a:t>
            </a:r>
            <a:r>
              <a:rPr lang="es-CL" dirty="0" err="1">
                <a:solidFill>
                  <a:schemeClr val="bg1"/>
                </a:solidFill>
                <a:latin typeface="Montserrat" panose="00000500000000000000" pitchFamily="2" charset="0"/>
              </a:rPr>
              <a:t>Mercatto</a:t>
            </a:r>
            <a:r>
              <a:rPr lang="es-CL" dirty="0">
                <a:solidFill>
                  <a:schemeClr val="bg1"/>
                </a:solidFill>
                <a:latin typeface="Montserrat" panose="00000500000000000000" pitchFamily="2" charset="0"/>
              </a:rPr>
              <a:t> Copiapó</a:t>
            </a:r>
          </a:p>
          <a:p>
            <a:endParaRPr lang="es-CL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s-CL" b="1" dirty="0">
                <a:solidFill>
                  <a:srgbClr val="F14A26"/>
                </a:solidFill>
                <a:latin typeface="Montserrat" panose="00000500000000000000" pitchFamily="2" charset="0"/>
              </a:rPr>
              <a:t>Tipo de proyecto: </a:t>
            </a:r>
            <a:r>
              <a:rPr lang="es-CL" dirty="0">
                <a:solidFill>
                  <a:schemeClr val="bg1"/>
                </a:solidFill>
                <a:latin typeface="Montserrat" panose="00000500000000000000" pitchFamily="2" charset="0"/>
              </a:rPr>
              <a:t>Comercial / </a:t>
            </a:r>
            <a:r>
              <a:rPr lang="es-CL" dirty="0" err="1">
                <a:solidFill>
                  <a:schemeClr val="bg1"/>
                </a:solidFill>
                <a:latin typeface="Montserrat" panose="00000500000000000000" pitchFamily="2" charset="0"/>
              </a:rPr>
              <a:t>Retail</a:t>
            </a:r>
            <a:endParaRPr lang="es-CL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endParaRPr lang="es-CL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s-CL" b="1" dirty="0">
                <a:solidFill>
                  <a:srgbClr val="F14A26"/>
                </a:solidFill>
                <a:latin typeface="Montserrat" panose="00000500000000000000" pitchFamily="2" charset="0"/>
              </a:rPr>
              <a:t>Superficie: </a:t>
            </a:r>
            <a:r>
              <a:rPr lang="es-CL" dirty="0">
                <a:solidFill>
                  <a:schemeClr val="bg1"/>
                </a:solidFill>
                <a:latin typeface="Montserrat" panose="00000500000000000000" pitchFamily="2" charset="0"/>
              </a:rPr>
              <a:t>9.700 m2</a:t>
            </a:r>
          </a:p>
          <a:p>
            <a:endParaRPr lang="es-CL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s-CL" b="1" dirty="0">
                <a:solidFill>
                  <a:srgbClr val="F14A26"/>
                </a:solidFill>
                <a:latin typeface="Montserrat" panose="00000500000000000000" pitchFamily="2" charset="0"/>
              </a:rPr>
              <a:t>Servicio realizado: </a:t>
            </a:r>
            <a:r>
              <a:rPr lang="es-CL" dirty="0">
                <a:solidFill>
                  <a:schemeClr val="bg1"/>
                </a:solidFill>
                <a:latin typeface="Montserrat" panose="00000500000000000000" pitchFamily="2" charset="0"/>
              </a:rPr>
              <a:t>Asesoría Coordinación /Licitación / Inspección Técnica de Obra (*)</a:t>
            </a:r>
          </a:p>
          <a:p>
            <a:endParaRPr lang="es-CL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s-CL" sz="1400" dirty="0">
                <a:solidFill>
                  <a:schemeClr val="bg1"/>
                </a:solidFill>
                <a:latin typeface="Montserrat" panose="00000500000000000000" pitchFamily="2" charset="0"/>
              </a:rPr>
              <a:t>(*) Proyecto en ejecución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64C6FC8-C81D-D97D-7F0D-A1B0FE294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70" y="3168104"/>
            <a:ext cx="6109939" cy="353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443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</TotalTime>
  <Words>745</Words>
  <Application>Microsoft Office PowerPoint</Application>
  <PresentationFormat>Personalizado</PresentationFormat>
  <Paragraphs>99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Aptos</vt:lpstr>
      <vt:lpstr>Aptos Display</vt:lpstr>
      <vt:lpstr>Arial</vt:lpstr>
      <vt:lpstr>Montserrat</vt:lpstr>
      <vt:lpstr>Tahoma</vt:lpstr>
      <vt:lpstr>Tema de Office</vt:lpstr>
      <vt:lpstr>GESTIÓN DE PROYECTOS DE CONSTRUCCIÓN</vt:lpstr>
      <vt:lpstr>QUIENES SOMOS</vt:lpstr>
      <vt:lpstr>SERVICIOS PRINCIPALES</vt:lpstr>
      <vt:lpstr>ARQUITECTURA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CONOCE LOS CLIENTES QUE NOS RESPALDAN</vt:lpstr>
      <vt:lpstr>NUESTROS FUNDADORES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Brochure GEPROC</dc:title>
  <cp:lastModifiedBy>HOGAR DULCE HOGAR</cp:lastModifiedBy>
  <cp:revision>2</cp:revision>
  <dcterms:created xsi:type="dcterms:W3CDTF">2026-04-09T19:47:00Z</dcterms:created>
  <dcterms:modified xsi:type="dcterms:W3CDTF">2026-04-13T13:49:14Z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2026-03-24T00:00:00Z</vt:filetime>
  </property>
  <property fmtid="{D5CDD505-2E9C-101B-9397-08002B2CF9AE}" pid="3" name="Creator">
    <vt:lpwstr>Adobe Illustrator 30.2 (Windows)</vt:lpwstr>
  </property>
  <property fmtid="{D5CDD505-2E9C-101B-9397-08002B2CF9AE}" pid="4" name="LastSaved">
    <vt:filetime>2026-04-09T00:00:00Z</vt:filetime>
  </property>
  <property fmtid="{D5CDD505-2E9C-101B-9397-08002B2CF9AE}" pid="5" name="Producer">
    <vt:lpwstr>iLovePDF</vt:lpwstr>
  </property>
</Properties>
</file>